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5"/>
  </p:sldMasterIdLst>
  <p:notesMasterIdLst>
    <p:notesMasterId r:id="rId15"/>
  </p:notesMasterIdLst>
  <p:handoutMasterIdLst>
    <p:handoutMasterId r:id="rId16"/>
  </p:handoutMasterIdLst>
  <p:sldIdLst>
    <p:sldId id="2147483641" r:id="rId6"/>
    <p:sldId id="270" r:id="rId7"/>
    <p:sldId id="271" r:id="rId8"/>
    <p:sldId id="354" r:id="rId9"/>
    <p:sldId id="355" r:id="rId10"/>
    <p:sldId id="356" r:id="rId11"/>
    <p:sldId id="276" r:id="rId12"/>
    <p:sldId id="277" r:id="rId13"/>
    <p:sldId id="278" r:id="rId14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187845-BDE4-42AB-84DF-E59D830B7B74}" v="1" dt="2025-05-26T05:25:24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0"/>
    <p:restoredTop sz="96327"/>
  </p:normalViewPr>
  <p:slideViewPr>
    <p:cSldViewPr snapToGrid="0">
      <p:cViewPr varScale="1">
        <p:scale>
          <a:sx n="112" d="100"/>
          <a:sy n="112" d="100"/>
        </p:scale>
        <p:origin x="5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oncohost.sharepoint.com/sites/Shares/Documents/Personal%20Folder/Michal%20Harel/Data%20analysis/Data%20analysis%2002%20February%202024/RCSI/Data%20for%20presentation/Coren's%20version/Summa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oncohost.sharepoint.com/sites/Shares/Documents/Personal%20Folder/Michal%20Harel/Data%20analysis/Data%20analysis%2008%20August%202024/WCLC/Rash%20dataset/Rash%20basic%20clinic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2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oncohost.sharepoint.com/sites/Shares/Documents/Personal%20Folder/Michal%20Harel/Data%20analysis/Data%20analysis%2008%20August%202024/WCLC/Chemo%20cohort%20clinica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25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974251968503937"/>
          <c:y val="0.32865522018081073"/>
          <c:w val="0.27181649168853894"/>
          <c:h val="0.45302748614756488"/>
        </c:manualLayout>
      </c:layout>
      <c:doughnutChart>
        <c:varyColors val="1"/>
        <c:ser>
          <c:idx val="0"/>
          <c:order val="0"/>
          <c:spPr>
            <a:ln w="34925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349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2B7-4630-B246-4412FBB3AA7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349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2B7-4630-B246-4412FBB3AA7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349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2B7-4630-B246-4412FBB3AA71}"/>
              </c:ext>
            </c:extLst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349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2B7-4630-B246-4412FBB3AA7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[Summary.xlsx]Summary!$I$2:$I$5</c:f>
              <c:strCache>
                <c:ptCount val="4"/>
                <c:pt idx="0">
                  <c:v>Severe irAE</c:v>
                </c:pt>
                <c:pt idx="1">
                  <c:v>Mild irAE</c:v>
                </c:pt>
                <c:pt idx="2">
                  <c:v>Other AE</c:v>
                </c:pt>
                <c:pt idx="3">
                  <c:v>None</c:v>
                </c:pt>
              </c:strCache>
            </c:strRef>
          </c:cat>
          <c:val>
            <c:numRef>
              <c:f>[Summary.xlsx]Summary!$J$2:$J$5</c:f>
              <c:numCache>
                <c:formatCode>General</c:formatCode>
                <c:ptCount val="4"/>
                <c:pt idx="0">
                  <c:v>60</c:v>
                </c:pt>
                <c:pt idx="1">
                  <c:v>30</c:v>
                </c:pt>
                <c:pt idx="2">
                  <c:v>167</c:v>
                </c:pt>
                <c:pt idx="3">
                  <c:v>169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2B7-4630-B246-4412FBB3AA7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40798556430446192"/>
          <c:w val="0.24713910761154856"/>
          <c:h val="0.309607028288130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488093257682693"/>
          <c:y val="0.24960477098973019"/>
          <c:w val="0.49706134670954177"/>
          <c:h val="0.56982698946004806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9AF-469A-8935-ABD72D51581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9AF-469A-8935-ABD72D51581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Sheet3!$L$10:$L$11</c:f>
              <c:strCache>
                <c:ptCount val="2"/>
                <c:pt idx="0">
                  <c:v>Rash</c:v>
                </c:pt>
                <c:pt idx="1">
                  <c:v>No irAE</c:v>
                </c:pt>
              </c:strCache>
            </c:strRef>
          </c:cat>
          <c:val>
            <c:numRef>
              <c:f>Sheet3!$M$10:$M$11</c:f>
              <c:numCache>
                <c:formatCode>General</c:formatCode>
                <c:ptCount val="2"/>
                <c:pt idx="0">
                  <c:v>26</c:v>
                </c:pt>
                <c:pt idx="1">
                  <c:v>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AF-469A-8935-ABD72D51581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8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1448667837383646E-2"/>
          <c:y val="0.40687233122335015"/>
          <c:w val="0.24727053003266677"/>
          <c:h val="0.219244588198265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619149891430096"/>
          <c:y val="9.7319320783966115E-2"/>
          <c:w val="0.43581383107415456"/>
          <c:h val="0.72635660561979332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5E-4132-9354-D18523EF113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5E-4132-9354-D18523EF113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AE</c:v>
                </c:pt>
                <c:pt idx="1">
                  <c:v>No AE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31</c:v>
                </c:pt>
                <c:pt idx="1">
                  <c:v>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65E-4132-9354-D18523EF113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9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1417674324287813E-2"/>
          <c:y val="0.3470423179395643"/>
          <c:w val="0.2091836812133844"/>
          <c:h val="0.233737276841955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'[Chemo cohort clinical.xlsx]Sheet1'!$A$22:$A$25</c:f>
              <c:strCache>
                <c:ptCount val="4"/>
                <c:pt idx="0">
                  <c:v>Stopped treatment</c:v>
                </c:pt>
                <c:pt idx="1">
                  <c:v>Cycle postponed</c:v>
                </c:pt>
                <c:pt idx="2">
                  <c:v>Change of CT</c:v>
                </c:pt>
                <c:pt idx="3">
                  <c:v>Dose reduction</c:v>
                </c:pt>
              </c:strCache>
            </c:strRef>
          </c:cat>
          <c:val>
            <c:numRef>
              <c:f>'[Chemo cohort clinical.xlsx]Sheet1'!$B$22:$B$25</c:f>
              <c:numCache>
                <c:formatCode>General</c:formatCode>
                <c:ptCount val="4"/>
                <c:pt idx="0">
                  <c:v>14</c:v>
                </c:pt>
                <c:pt idx="1">
                  <c:v>4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9D-4B11-87B4-A81DEF6A290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921730271"/>
        <c:axId val="921726431"/>
      </c:barChart>
      <c:catAx>
        <c:axId val="9217302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921726431"/>
        <c:crosses val="autoZero"/>
        <c:auto val="1"/>
        <c:lblAlgn val="ctr"/>
        <c:lblOffset val="100"/>
        <c:noMultiLvlLbl val="0"/>
      </c:catAx>
      <c:valAx>
        <c:axId val="9217264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pPr>
                <a:r>
                  <a:rPr lang="en-US">
                    <a:solidFill>
                      <a:schemeClr val="tx1"/>
                    </a:solidFill>
                    <a:latin typeface="+mn-lt"/>
                    <a:cs typeface="Arial" panose="020B0604020202020204" pitchFamily="34" charset="0"/>
                  </a:rPr>
                  <a:t># of patients</a:t>
                </a:r>
              </a:p>
            </c:rich>
          </c:tx>
          <c:layout>
            <c:manualLayout>
              <c:xMode val="edge"/>
              <c:yMode val="edge"/>
              <c:x val="0.54322793044768825"/>
              <c:y val="0.778626969977366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9217302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AC7D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51E-4D19-953B-655EA4C0F6C1}"/>
              </c:ext>
            </c:extLst>
          </c:dPt>
          <c:dPt>
            <c:idx val="1"/>
            <c:invertIfNegative val="0"/>
            <c:bubble3D val="0"/>
            <c:spPr>
              <a:solidFill>
                <a:srgbClr val="00B0F0">
                  <a:alpha val="3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51E-4D19-953B-655EA4C0F6C1}"/>
              </c:ext>
            </c:extLst>
          </c:dPt>
          <c:dPt>
            <c:idx val="2"/>
            <c:invertIfNegative val="0"/>
            <c:bubble3D val="0"/>
            <c:spPr>
              <a:solidFill>
                <a:srgbClr val="D2BFE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51E-4D19-953B-655EA4C0F6C1}"/>
              </c:ext>
            </c:extLst>
          </c:dPt>
          <c:cat>
            <c:strRef>
              <c:f>Sheet1!$A$2:$A$4</c:f>
              <c:strCache>
                <c:ptCount val="3"/>
                <c:pt idx="0">
                  <c:v>Tumor-promoting inflammation</c:v>
                </c:pt>
                <c:pt idx="1">
                  <c:v>Extracellular matrix</c:v>
                </c:pt>
                <c:pt idx="2">
                  <c:v>Inducing angiogenesis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2.0575999999999999</c:v>
                </c:pt>
                <c:pt idx="1">
                  <c:v>1.3821000000000001</c:v>
                </c:pt>
                <c:pt idx="2">
                  <c:v>1.6375999999999999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51E-4D19-953B-655EA4C0F6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48006623"/>
        <c:axId val="748004703"/>
      </c:barChart>
      <c:catAx>
        <c:axId val="7480066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48004703"/>
        <c:crosses val="autoZero"/>
        <c:auto val="1"/>
        <c:lblAlgn val="ctr"/>
        <c:lblOffset val="100"/>
        <c:noMultiLvlLbl val="0"/>
      </c:catAx>
      <c:valAx>
        <c:axId val="7480047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pPr>
                <a:r>
                  <a:rPr lang="en-US" sz="1200">
                    <a:latin typeface="+mn-lt"/>
                  </a:rPr>
                  <a:t>Enrichment factor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48006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677DF27-C8E8-A0BA-CFD8-87BA5A3EAB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PL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C70BABB-D7D2-2B9C-6030-A01C37199E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F9AE1-59C1-D141-980C-E9ABDC768F06}" type="datetimeFigureOut">
              <a:rPr lang="ru-PL" smtClean="0"/>
              <a:t>05/26/2025</a:t>
            </a:fld>
            <a:endParaRPr lang="ru-PL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3ACB8EA-A382-5D7D-30AF-85943EF9F6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PL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5D05DCB-7AA9-C589-050A-487586C5B4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3E942-C827-D140-A641-695A7AEC57A8}" type="slidenum">
              <a:rPr lang="ru-PL" smtClean="0"/>
              <a:t>‹#›</a:t>
            </a:fld>
            <a:endParaRPr lang="ru-PL"/>
          </a:p>
        </p:txBody>
      </p:sp>
    </p:spTree>
    <p:extLst>
      <p:ext uri="{BB962C8B-B14F-4D97-AF65-F5344CB8AC3E}">
        <p14:creationId xmlns:p14="http://schemas.microsoft.com/office/powerpoint/2010/main" val="1361804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839DC-0721-5441-8214-B4562C2CECBC}" type="datetimeFigureOut">
              <a:rPr lang="en-IL" smtClean="0"/>
              <a:t>05/26/2025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F676D-3201-114D-BD29-F758CECB5D8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3305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EFEE967-EC4C-A40E-961E-DB764F2B5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98849" y="1938336"/>
            <a:ext cx="9030288" cy="2227264"/>
          </a:xfrm>
        </p:spPr>
        <p:txBody>
          <a:bodyPr/>
          <a:lstStyle>
            <a:lvl1pPr>
              <a:lnSpc>
                <a:spcPct val="98000"/>
              </a:lnSpc>
              <a:defRPr sz="7250" spc="125" baseline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D38262F-4249-3156-ABF6-7E567B88F7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67022" y="4635500"/>
            <a:ext cx="1930518" cy="338554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10D8FAE-CE21-412C-A9E1-B7A7CE78AE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5437" y="4635500"/>
            <a:ext cx="2438557" cy="338554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26D1E11A-C094-3679-8354-18D2A1AE9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7540" y="4635500"/>
            <a:ext cx="355631" cy="381000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|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A233C2-B390-182B-AF80-8DAF55AFEEEC}"/>
              </a:ext>
            </a:extLst>
          </p:cNvPr>
          <p:cNvCxnSpPr>
            <a:cxnSpLocks/>
          </p:cNvCxnSpPr>
          <p:nvPr userDrawn="1"/>
        </p:nvCxnSpPr>
        <p:spPr>
          <a:xfrm>
            <a:off x="1912744" y="1938336"/>
            <a:ext cx="0" cy="2163764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white letter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BD5E278-59E1-93F0-2FC3-5730E516BC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3018" y="307323"/>
            <a:ext cx="1987679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7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,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D5F133B-4ED6-7938-1B78-574EF93CBA7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0191"/>
            <a:ext cx="10605236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1835"/>
            <a:ext cx="10605241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5871EF-5E64-201B-63CB-76D82381E282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92D2328-69A6-405C-EF7B-981C564D27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1400" y="2174875"/>
            <a:ext cx="5613400" cy="218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0402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,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0191"/>
            <a:ext cx="10605236" cy="51400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1835"/>
            <a:ext cx="10605241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5871EF-5E64-201B-63CB-76D82381E282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3B9B0DFA-4CE9-D692-48A9-D11A0421C7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9AFB3EB-31C1-034A-8374-AD86F42195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1400" y="2174875"/>
            <a:ext cx="5613400" cy="218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9696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,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0191"/>
            <a:ext cx="10605236" cy="51400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1835"/>
            <a:ext cx="10605241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5871EF-5E64-201B-63CB-76D82381E282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3B9B0DFA-4CE9-D692-48A9-D11A0421C7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9AFB3EB-31C1-034A-8374-AD86F42195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1400" y="2174875"/>
            <a:ext cx="5613400" cy="218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7188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ables + Images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F16319C-2EA7-E5E8-4B6B-D391D5EA1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C338692C-E29F-95E4-D407-B126E66456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2D75A6F6-7EAA-EAA6-3707-59D596A46A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5910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3DCF4F7B-CF5F-2258-AE24-0D969F4544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8355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D4507606-714D-3619-6500-C5A70446EE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20800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2" name="Title 8">
            <a:extLst>
              <a:ext uri="{FF2B5EF4-FFF2-40B4-BE49-F238E27FC236}">
                <a16:creationId xmlns:a16="http://schemas.microsoft.com/office/drawing/2014/main" id="{95BD277F-0DCF-FEE6-4939-AFF3F149E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7" y="790019"/>
            <a:ext cx="11171702" cy="548066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D8B2E4-5D23-225F-2248-B662A316AA3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1609993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3D7F296B-C000-119E-FF7D-4D69C4F7CB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1914793"/>
            <a:ext cx="3109413" cy="96173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br>
              <a:rPr lang="en-US" dirty="0"/>
            </a:b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Picture Placeholder 12">
            <a:extLst>
              <a:ext uri="{FF2B5EF4-FFF2-40B4-BE49-F238E27FC236}">
                <a16:creationId xmlns:a16="http://schemas.microsoft.com/office/drawing/2014/main" id="{35E2E1C5-4F8E-46FF-0027-47620472092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93400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42BE8844-5872-C884-9596-56F73AD6574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2452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2E55F2F8-8648-96FF-CF9F-811EFBFC98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2452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90F23A1D-06F6-46F1-24BD-D0B1D04961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2452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40" name="Picture Placeholder 12">
            <a:extLst>
              <a:ext uri="{FF2B5EF4-FFF2-40B4-BE49-F238E27FC236}">
                <a16:creationId xmlns:a16="http://schemas.microsoft.com/office/drawing/2014/main" id="{70563759-EE20-58D4-B532-72282356596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35845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339B7DA-9BDA-DE13-7293-5A9057EF255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4897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BCBD0184-7A7F-5243-AA33-EF19ACA99B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54897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45619F7D-8FAC-7818-20A6-DE07FC9517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54897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735F41D4-24FF-3064-45FF-9BFA8062A78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378290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4321D4F8-77F2-C822-0B49-8D8DBE9A82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97342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4B2BBF2D-A1D0-C2B5-5B58-099425B87AF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97342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97D91404-02E1-EA59-7765-1AA9072FCAA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97342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3217372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 + Images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790019"/>
            <a:ext cx="11569488" cy="548066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1609993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1881901"/>
            <a:ext cx="2515558" cy="96173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br>
              <a:rPr lang="en-US" dirty="0"/>
            </a:b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17" name="Picture 16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219A0DAF-6A7A-3A96-F56A-EB47C69461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93285FDD-7B72-DEC1-4BB4-9D1D6DE4AC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31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66F44A2F-6288-7FB0-F109-A9B478167D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5910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3" name="Text Placeholder 12">
            <a:extLst>
              <a:ext uri="{FF2B5EF4-FFF2-40B4-BE49-F238E27FC236}">
                <a16:creationId xmlns:a16="http://schemas.microsoft.com/office/drawing/2014/main" id="{0D584729-F5CC-6A0C-DFA1-C2F53250DA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8355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EAF83154-15F6-0597-3BDB-1CE7D32CCE3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20800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5" name="Picture Placeholder 12">
            <a:extLst>
              <a:ext uri="{FF2B5EF4-FFF2-40B4-BE49-F238E27FC236}">
                <a16:creationId xmlns:a16="http://schemas.microsoft.com/office/drawing/2014/main" id="{BD338F3B-C64A-0009-234B-39B83806F96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93400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A63A708B-1755-30B8-DA06-41078A0F39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2452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2BC77229-9924-5CF5-CCE8-EA1C0CE8DA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2452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505A3D4D-9B77-6C5A-EAD7-0D785D5EAC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2452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59" name="Picture Placeholder 12">
            <a:extLst>
              <a:ext uri="{FF2B5EF4-FFF2-40B4-BE49-F238E27FC236}">
                <a16:creationId xmlns:a16="http://schemas.microsoft.com/office/drawing/2014/main" id="{9AD38BDF-A3DD-1268-D7A2-996E1DFE5F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35845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8E94E608-F1EF-3407-CB3B-0C9A2F06EC6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4897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A23676B9-F044-08EA-40FB-0B10B2AF34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54897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AF360939-14D6-FB59-8195-0D6AE39197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54897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63" name="Picture Placeholder 12">
            <a:extLst>
              <a:ext uri="{FF2B5EF4-FFF2-40B4-BE49-F238E27FC236}">
                <a16:creationId xmlns:a16="http://schemas.microsoft.com/office/drawing/2014/main" id="{52C4A48E-8415-5410-39CD-5118260D657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378290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253CCF99-A99A-982D-9EF4-D21AAA34E7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97342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545388C2-F087-E849-967C-A2AC060237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97342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6" name="Text Placeholder 5">
            <a:extLst>
              <a:ext uri="{FF2B5EF4-FFF2-40B4-BE49-F238E27FC236}">
                <a16:creationId xmlns:a16="http://schemas.microsoft.com/office/drawing/2014/main" id="{D60FD997-D18B-046D-7409-ECAB1E5DE4B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97342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4058091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ables + Images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291F1722-BA42-8465-9B30-010647FA2D4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18419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E12E13F-6194-ED0B-38D3-F505DFF42D3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55564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5F53EBB5-F81F-C999-91D8-573565E922B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98973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61A19A09-74A9-BEF0-A85E-084BA0DECE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5011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F5052B6C-A610-E590-76BE-77F0174609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011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459" y="410370"/>
            <a:ext cx="11213083" cy="611465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4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E59A2B2-8B61-787C-F9F6-6F05F492EC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1832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0F879B8D-60B6-666F-E9FB-8B04566D87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60774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AF9F1F77-8F75-E5BE-213C-03C99036E8A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0321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16319C-2EA7-E5E8-4B6B-D391D5EA1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9030D944-0024-F955-94C5-9289DD46300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501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421C0D-A37C-A632-440B-EB07AA4467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553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5F44E47-1C65-F6BC-95C2-6493E07F87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1553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8A07671-A96F-5DDE-A2A4-2F6E3B273E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553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C5B8777C-1C7C-2199-8FC5-0B7A8987DFC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581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B4BC458A-9EF2-EE9B-922E-C9BAA11CFA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9487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88E7FB66-5CF8-D572-1BEA-A5BDDDD851E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9487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DB7FB799-9293-8484-1057-993FC445EF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87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8D9F966C-F9D4-8490-BC73-F80BE3362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18264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B3BA5A1-AD03-E77B-557D-389BF0B28A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7316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F4DDE98-A332-B878-A732-256043CB15F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7316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E079C211-C3D3-5EB3-F0DC-380AD298868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316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360E79A-79CE-34C0-F127-4184E408BCA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6070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4EE17A4-13FC-3BF2-71C1-F054AA4433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7976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6AD30BB-6A9C-8C88-4948-E572CC372B8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7976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A1248C8-90C4-5D98-0907-BD36E9B380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976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C338692C-E29F-95E4-D407-B126E66456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07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s + Images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459" y="410370"/>
            <a:ext cx="11213083" cy="611465"/>
          </a:xfrm>
        </p:spPr>
        <p:txBody>
          <a:bodyPr anchor="t"/>
          <a:lstStyle>
            <a:lvl1pPr algn="ctr"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4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F16319C-2EA7-E5E8-4B6B-D391D5EA1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0B0-2604-0C64-0197-E47DA8BC9F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2">
            <a:extLst>
              <a:ext uri="{FF2B5EF4-FFF2-40B4-BE49-F238E27FC236}">
                <a16:creationId xmlns:a16="http://schemas.microsoft.com/office/drawing/2014/main" id="{2561FB2E-9963-04C0-469D-71FC88FA9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18419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9" name="Text Placeholder 12">
            <a:extLst>
              <a:ext uri="{FF2B5EF4-FFF2-40B4-BE49-F238E27FC236}">
                <a16:creationId xmlns:a16="http://schemas.microsoft.com/office/drawing/2014/main" id="{CE5BC982-C861-63E5-1336-8B86B9F3356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55564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0" name="Text Placeholder 12">
            <a:extLst>
              <a:ext uri="{FF2B5EF4-FFF2-40B4-BE49-F238E27FC236}">
                <a16:creationId xmlns:a16="http://schemas.microsoft.com/office/drawing/2014/main" id="{9B1DEBBE-6E28-5CA1-4903-3F0146070A3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98973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1" name="Text Placeholder 12">
            <a:extLst>
              <a:ext uri="{FF2B5EF4-FFF2-40B4-BE49-F238E27FC236}">
                <a16:creationId xmlns:a16="http://schemas.microsoft.com/office/drawing/2014/main" id="{D0ECD382-00E2-057B-F88C-C5883D7AE9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5011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2" name="Text Placeholder 12">
            <a:extLst>
              <a:ext uri="{FF2B5EF4-FFF2-40B4-BE49-F238E27FC236}">
                <a16:creationId xmlns:a16="http://schemas.microsoft.com/office/drawing/2014/main" id="{34BF7F8E-4307-E0B5-BC47-5C7D5F093C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011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3" name="Text Placeholder 12">
            <a:extLst>
              <a:ext uri="{FF2B5EF4-FFF2-40B4-BE49-F238E27FC236}">
                <a16:creationId xmlns:a16="http://schemas.microsoft.com/office/drawing/2014/main" id="{4E57A2F0-3CC3-BEEF-88FF-5E62C28F6E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1832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4" name="Text Placeholder 12">
            <a:extLst>
              <a:ext uri="{FF2B5EF4-FFF2-40B4-BE49-F238E27FC236}">
                <a16:creationId xmlns:a16="http://schemas.microsoft.com/office/drawing/2014/main" id="{AD4D0578-49C5-3BA9-3DA4-7348D34CFD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60774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6FB27EFF-52A9-CF53-83A3-405BF7D49C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0321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86" name="Picture Placeholder 12">
            <a:extLst>
              <a:ext uri="{FF2B5EF4-FFF2-40B4-BE49-F238E27FC236}">
                <a16:creationId xmlns:a16="http://schemas.microsoft.com/office/drawing/2014/main" id="{B208AF97-28C2-C9BB-26C9-CF2C524A1E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501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87" name="Text Placeholder 5">
            <a:extLst>
              <a:ext uri="{FF2B5EF4-FFF2-40B4-BE49-F238E27FC236}">
                <a16:creationId xmlns:a16="http://schemas.microsoft.com/office/drawing/2014/main" id="{F252380B-B514-DE49-FE8C-008DB69A48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553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8" name="Text Placeholder 5">
            <a:extLst>
              <a:ext uri="{FF2B5EF4-FFF2-40B4-BE49-F238E27FC236}">
                <a16:creationId xmlns:a16="http://schemas.microsoft.com/office/drawing/2014/main" id="{34C93B35-F17E-4D3E-CF3E-481E70619BD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1553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89" name="Text Placeholder 5">
            <a:extLst>
              <a:ext uri="{FF2B5EF4-FFF2-40B4-BE49-F238E27FC236}">
                <a16:creationId xmlns:a16="http://schemas.microsoft.com/office/drawing/2014/main" id="{2BBF1881-5EFD-D721-F575-DD3308E920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553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90" name="Picture Placeholder 12">
            <a:extLst>
              <a:ext uri="{FF2B5EF4-FFF2-40B4-BE49-F238E27FC236}">
                <a16:creationId xmlns:a16="http://schemas.microsoft.com/office/drawing/2014/main" id="{53D46474-FC17-5701-2381-DD7ABEBDA6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581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91" name="Text Placeholder 5">
            <a:extLst>
              <a:ext uri="{FF2B5EF4-FFF2-40B4-BE49-F238E27FC236}">
                <a16:creationId xmlns:a16="http://schemas.microsoft.com/office/drawing/2014/main" id="{AFEADC66-57B0-8DAC-D3AB-C2047B0362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9487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2" name="Text Placeholder 5">
            <a:extLst>
              <a:ext uri="{FF2B5EF4-FFF2-40B4-BE49-F238E27FC236}">
                <a16:creationId xmlns:a16="http://schemas.microsoft.com/office/drawing/2014/main" id="{80A4A322-7A7E-A264-2BC9-14B32C5DB6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9487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93" name="Text Placeholder 5">
            <a:extLst>
              <a:ext uri="{FF2B5EF4-FFF2-40B4-BE49-F238E27FC236}">
                <a16:creationId xmlns:a16="http://schemas.microsoft.com/office/drawing/2014/main" id="{4FEA3B89-2D05-1886-4E4A-B6167982CE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87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94" name="Picture Placeholder 12">
            <a:extLst>
              <a:ext uri="{FF2B5EF4-FFF2-40B4-BE49-F238E27FC236}">
                <a16:creationId xmlns:a16="http://schemas.microsoft.com/office/drawing/2014/main" id="{BD9181FF-785C-6B66-AC28-CEE1AF57292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18264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95" name="Text Placeholder 5">
            <a:extLst>
              <a:ext uri="{FF2B5EF4-FFF2-40B4-BE49-F238E27FC236}">
                <a16:creationId xmlns:a16="http://schemas.microsoft.com/office/drawing/2014/main" id="{28746C8A-F605-1586-FAD6-A128A9D35D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7316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6" name="Text Placeholder 5">
            <a:extLst>
              <a:ext uri="{FF2B5EF4-FFF2-40B4-BE49-F238E27FC236}">
                <a16:creationId xmlns:a16="http://schemas.microsoft.com/office/drawing/2014/main" id="{64F41A1E-ECF1-F02F-374F-50A84B651AA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7316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97" name="Text Placeholder 5">
            <a:extLst>
              <a:ext uri="{FF2B5EF4-FFF2-40B4-BE49-F238E27FC236}">
                <a16:creationId xmlns:a16="http://schemas.microsoft.com/office/drawing/2014/main" id="{C22A563D-3C2E-2E13-4719-DA4C712827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316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98" name="Picture Placeholder 12">
            <a:extLst>
              <a:ext uri="{FF2B5EF4-FFF2-40B4-BE49-F238E27FC236}">
                <a16:creationId xmlns:a16="http://schemas.microsoft.com/office/drawing/2014/main" id="{4790B069-26B9-15B5-B2CB-9D7F61F5023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6070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99" name="Text Placeholder 5">
            <a:extLst>
              <a:ext uri="{FF2B5EF4-FFF2-40B4-BE49-F238E27FC236}">
                <a16:creationId xmlns:a16="http://schemas.microsoft.com/office/drawing/2014/main" id="{371B4E2C-7647-6A87-70A4-B20F84A5BF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7976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5">
            <a:extLst>
              <a:ext uri="{FF2B5EF4-FFF2-40B4-BE49-F238E27FC236}">
                <a16:creationId xmlns:a16="http://schemas.microsoft.com/office/drawing/2014/main" id="{5BF13F18-3D52-EB78-0EE9-AA32B65107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7976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01" name="Text Placeholder 5">
            <a:extLst>
              <a:ext uri="{FF2B5EF4-FFF2-40B4-BE49-F238E27FC236}">
                <a16:creationId xmlns:a16="http://schemas.microsoft.com/office/drawing/2014/main" id="{5D1345CA-DD68-FEF8-82DE-CF08666F8BB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976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2468960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3666" y="410370"/>
            <a:ext cx="10364669" cy="1038967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5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9030D944-0024-F955-94C5-9289DD46300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05476" y="1609595"/>
            <a:ext cx="7181047" cy="4534421"/>
          </a:xfrm>
          <a:prstGeom prst="rect">
            <a:avLst/>
          </a:prstGeom>
          <a:solidFill>
            <a:srgbClr val="EBF7FF"/>
          </a:solidFill>
          <a:effectLst>
            <a:outerShdw blurRad="438001" dist="88900" dir="5400000" sx="102000" sy="102000" algn="t" rotWithShape="0">
              <a:schemeClr val="accent2">
                <a:alpha val="14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9791A3CD-C6BF-FD82-F088-2B3DACB894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9E9C08-DD2A-7DE0-C654-0624F36FF1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41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3666" y="410370"/>
            <a:ext cx="10364669" cy="1038967"/>
          </a:xfrm>
        </p:spPr>
        <p:txBody>
          <a:bodyPr anchor="t"/>
          <a:lstStyle>
            <a:lvl1pPr algn="ctr"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5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9791A3CD-C6BF-FD82-F088-2B3DACB894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9E9C08-DD2A-7DE0-C654-0624F36FF1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93A4E30A-4E2F-27BD-85F7-F6685B308ED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05476" y="1609595"/>
            <a:ext cx="7181047" cy="4534421"/>
          </a:xfrm>
          <a:prstGeom prst="rect">
            <a:avLst/>
          </a:prstGeom>
          <a:solidFill>
            <a:srgbClr val="EBF7FF"/>
          </a:solidFill>
          <a:effectLst>
            <a:outerShdw blurRad="438001" dist="88900" dir="5400000" sx="102000" sy="102000" algn="t" rotWithShape="0">
              <a:schemeClr val="accent2">
                <a:alpha val="14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</p:spTree>
    <p:extLst>
      <p:ext uri="{BB962C8B-B14F-4D97-AF65-F5344CB8AC3E}">
        <p14:creationId xmlns:p14="http://schemas.microsoft.com/office/powerpoint/2010/main" val="30467593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,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5">
            <a:extLst>
              <a:ext uri="{FF2B5EF4-FFF2-40B4-BE49-F238E27FC236}">
                <a16:creationId xmlns:a16="http://schemas.microsoft.com/office/drawing/2014/main" id="{366CAA62-2F31-1CBF-8F24-89839E274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216579"/>
            <a:ext cx="10605237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0F5C31-84DD-F686-6B86-08EE7EE05AE3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657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8D07E8D3-F811-DA8A-6096-BE062838463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62A8CCA-C83C-B867-ABB5-638707ACE5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1400" y="2174875"/>
            <a:ext cx="5613400" cy="218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2344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EFEE967-EC4C-A40E-961E-DB764F2B5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98849" y="1938336"/>
            <a:ext cx="9030288" cy="2227264"/>
          </a:xfrm>
        </p:spPr>
        <p:txBody>
          <a:bodyPr/>
          <a:lstStyle>
            <a:lvl1pPr>
              <a:lnSpc>
                <a:spcPct val="98000"/>
              </a:lnSpc>
              <a:defRPr sz="7250" spc="125" baseline="0"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D38262F-4249-3156-ABF6-7E567B88F7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67022" y="4635500"/>
            <a:ext cx="1930518" cy="338554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10D8FAE-CE21-412C-A9E1-B7A7CE78AE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5437" y="4635500"/>
            <a:ext cx="2438557" cy="338554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26D1E11A-C094-3679-8354-18D2A1AE9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7540" y="4635500"/>
            <a:ext cx="355631" cy="381000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|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D4FFD-59F9-2815-252B-52E0923651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" r="16"/>
          <a:stretch/>
        </p:blipFill>
        <p:spPr>
          <a:xfrm>
            <a:off x="9933018" y="307323"/>
            <a:ext cx="1987044" cy="27305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A233C2-B390-182B-AF80-8DAF55AFEEEC}"/>
              </a:ext>
            </a:extLst>
          </p:cNvPr>
          <p:cNvCxnSpPr>
            <a:cxnSpLocks/>
          </p:cNvCxnSpPr>
          <p:nvPr userDrawn="1"/>
        </p:nvCxnSpPr>
        <p:spPr>
          <a:xfrm>
            <a:off x="1912744" y="1938336"/>
            <a:ext cx="0" cy="2163764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828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3666" y="410370"/>
            <a:ext cx="10364669" cy="1038967"/>
          </a:xfrm>
        </p:spPr>
        <p:txBody>
          <a:bodyPr anchor="t"/>
          <a:lstStyle>
            <a:lvl1pPr algn="ctr"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5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9791A3CD-C6BF-FD82-F088-2B3DACB894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9E9C08-DD2A-7DE0-C654-0624F36FF1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6D8861D6-5BA8-88CB-F99A-3B7032C9D71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05476" y="1609595"/>
            <a:ext cx="7181047" cy="4534421"/>
          </a:xfrm>
          <a:prstGeom prst="rect">
            <a:avLst/>
          </a:prstGeom>
          <a:solidFill>
            <a:srgbClr val="EBF7FF"/>
          </a:solidFill>
          <a:effectLst>
            <a:outerShdw blurRad="438001" dist="88900" dir="5400000" sx="102000" sy="102000" algn="t" rotWithShape="0">
              <a:schemeClr val="accent2">
                <a:alpha val="14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</p:spTree>
    <p:extLst>
      <p:ext uri="{BB962C8B-B14F-4D97-AF65-F5344CB8AC3E}">
        <p14:creationId xmlns:p14="http://schemas.microsoft.com/office/powerpoint/2010/main" val="26481990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414372"/>
            <a:ext cx="3099056" cy="1061829"/>
          </a:xfrm>
        </p:spPr>
        <p:txBody>
          <a:bodyPr anchor="b">
            <a:spAutoFit/>
          </a:bodyPr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1742901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B019D5E-356C-E4A9-862B-59D010AA4C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485F9911-4CA7-0F9B-4F70-19E676E03A4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78572" y="460539"/>
            <a:ext cx="7693526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6CCC36E-B22E-09F1-1A24-F8C2DA610197}"/>
              </a:ext>
            </a:extLst>
          </p:cNvPr>
          <p:cNvSpPr/>
          <p:nvPr userDrawn="1"/>
        </p:nvSpPr>
        <p:spPr>
          <a:xfrm>
            <a:off x="4178572" y="1885362"/>
            <a:ext cx="7661920" cy="4677363"/>
          </a:xfrm>
          <a:prstGeom prst="roundRect">
            <a:avLst>
              <a:gd name="adj" fmla="val 3428"/>
            </a:avLst>
          </a:prstGeom>
          <a:solidFill>
            <a:schemeClr val="bg1"/>
          </a:solidFill>
          <a:ln>
            <a:noFill/>
          </a:ln>
          <a:effectLst>
            <a:outerShdw blurRad="106173" dir="5400000" algn="t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  <p:sp>
        <p:nvSpPr>
          <p:cNvPr id="11" name="Chart Placeholder 19">
            <a:extLst>
              <a:ext uri="{FF2B5EF4-FFF2-40B4-BE49-F238E27FC236}">
                <a16:creationId xmlns:a16="http://schemas.microsoft.com/office/drawing/2014/main" id="{3A9A4650-5880-EF23-B8D1-17265124DF15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77194" y="2739005"/>
            <a:ext cx="7287756" cy="3639228"/>
          </a:xfrm>
        </p:spPr>
        <p:txBody>
          <a:bodyPr/>
          <a:lstStyle>
            <a:lvl1pPr>
              <a:defRPr sz="100" b="0" i="0"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0BF50F-028F-89FA-B3C5-531D3FCA8D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131" y="1973022"/>
            <a:ext cx="7497315" cy="366023"/>
          </a:xfrm>
          <a:solidFill>
            <a:srgbClr val="F5F7FF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B4CEA8CA-F113-84A5-BCFD-EA15FD7141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194" y="2016474"/>
            <a:ext cx="7287756" cy="30110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200" b="1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F1C1FC1D-6B5C-9DB5-6298-B393262DAD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7194" y="2316041"/>
            <a:ext cx="7287756" cy="266355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21A0A-7989-E407-F98B-431A0679C7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8572" y="876037"/>
            <a:ext cx="7693526" cy="9158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28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s + Images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459" y="410370"/>
            <a:ext cx="11213083" cy="611465"/>
          </a:xfrm>
        </p:spPr>
        <p:txBody>
          <a:bodyPr anchor="t"/>
          <a:lstStyle>
            <a:lvl1pPr algn="ctr"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4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F16319C-2EA7-E5E8-4B6B-D391D5EA19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0B0-2604-0C64-0197-E47DA8BC9F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5C4262E7-83D9-B0CB-58ED-395081F532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18419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D40F3298-6D51-19E5-2E41-FA29BFF603D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55564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6" name="Text Placeholder 12">
            <a:extLst>
              <a:ext uri="{FF2B5EF4-FFF2-40B4-BE49-F238E27FC236}">
                <a16:creationId xmlns:a16="http://schemas.microsoft.com/office/drawing/2014/main" id="{29CCB756-E6B2-1756-23AD-A5615D99391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98973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7" name="Text Placeholder 12">
            <a:extLst>
              <a:ext uri="{FF2B5EF4-FFF2-40B4-BE49-F238E27FC236}">
                <a16:creationId xmlns:a16="http://schemas.microsoft.com/office/drawing/2014/main" id="{44E3CB2B-1F99-195B-0C10-5C92A27E9C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5011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8" name="Text Placeholder 12">
            <a:extLst>
              <a:ext uri="{FF2B5EF4-FFF2-40B4-BE49-F238E27FC236}">
                <a16:creationId xmlns:a16="http://schemas.microsoft.com/office/drawing/2014/main" id="{EF051B07-C934-3B75-6299-197C827598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011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9" name="Text Placeholder 12">
            <a:extLst>
              <a:ext uri="{FF2B5EF4-FFF2-40B4-BE49-F238E27FC236}">
                <a16:creationId xmlns:a16="http://schemas.microsoft.com/office/drawing/2014/main" id="{43E7FD00-EF1F-1A02-F752-F9D6ED0C4B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1832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0" name="Text Placeholder 12">
            <a:extLst>
              <a:ext uri="{FF2B5EF4-FFF2-40B4-BE49-F238E27FC236}">
                <a16:creationId xmlns:a16="http://schemas.microsoft.com/office/drawing/2014/main" id="{5B593E3D-214C-670C-3CEE-3BBC668AFD2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60774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21AF20AB-D23E-BC28-7508-FC463FF7BE8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0321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62" name="Picture Placeholder 12">
            <a:extLst>
              <a:ext uri="{FF2B5EF4-FFF2-40B4-BE49-F238E27FC236}">
                <a16:creationId xmlns:a16="http://schemas.microsoft.com/office/drawing/2014/main" id="{E3A4B031-51E4-FF9D-A48C-A8302B181D6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501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4B5534C4-F4ED-1066-AAEC-52C25D33C0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553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82BBE29C-B8D5-DE34-D749-FBC7413275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1553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ED12D1C8-DBC6-BFAF-D0AF-BB05EC581A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553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66" name="Picture Placeholder 12">
            <a:extLst>
              <a:ext uri="{FF2B5EF4-FFF2-40B4-BE49-F238E27FC236}">
                <a16:creationId xmlns:a16="http://schemas.microsoft.com/office/drawing/2014/main" id="{879CA804-4F0B-86CE-0FD7-735E0ADE656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581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67" name="Text Placeholder 5">
            <a:extLst>
              <a:ext uri="{FF2B5EF4-FFF2-40B4-BE49-F238E27FC236}">
                <a16:creationId xmlns:a16="http://schemas.microsoft.com/office/drawing/2014/main" id="{F86FD660-B459-118D-1BBB-589D356D14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9487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8" name="Text Placeholder 5">
            <a:extLst>
              <a:ext uri="{FF2B5EF4-FFF2-40B4-BE49-F238E27FC236}">
                <a16:creationId xmlns:a16="http://schemas.microsoft.com/office/drawing/2014/main" id="{596B9C3C-BD47-8DE9-9442-1C43F04DAB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9487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9" name="Text Placeholder 5">
            <a:extLst>
              <a:ext uri="{FF2B5EF4-FFF2-40B4-BE49-F238E27FC236}">
                <a16:creationId xmlns:a16="http://schemas.microsoft.com/office/drawing/2014/main" id="{E6B7EF0F-C904-B9F4-2389-B83CB7D163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87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70" name="Picture Placeholder 12">
            <a:extLst>
              <a:ext uri="{FF2B5EF4-FFF2-40B4-BE49-F238E27FC236}">
                <a16:creationId xmlns:a16="http://schemas.microsoft.com/office/drawing/2014/main" id="{8B009252-0C5E-5294-89C3-6D33B8D8B0E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18264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4E2396CF-8E64-8BA1-C0D3-E5F0A13C7F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7316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3E07E96C-2260-967D-0A6F-FDF82A9595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7316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D4D4A753-B284-BAC8-074F-77421B61D5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316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74" name="Picture Placeholder 12">
            <a:extLst>
              <a:ext uri="{FF2B5EF4-FFF2-40B4-BE49-F238E27FC236}">
                <a16:creationId xmlns:a16="http://schemas.microsoft.com/office/drawing/2014/main" id="{3085A3C4-028C-043F-CAFA-723754ED462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6070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2A408C01-A4FF-DB2A-954A-FCD3433ADF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7976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0A9AB806-6DA3-45EF-C657-1D5CFE7EB87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7976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37AE03EA-E514-5053-044D-F832F8BF0B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976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29066412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Subtle, Text 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7" y="1600360"/>
            <a:ext cx="10605133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6" name="Picture 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B4FE541A-AE75-9209-E188-D93B7BC218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D379E-F8BC-7B24-4E72-2EB3368B5F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5">
            <a:extLst>
              <a:ext uri="{FF2B5EF4-FFF2-40B4-BE49-F238E27FC236}">
                <a16:creationId xmlns:a16="http://schemas.microsoft.com/office/drawing/2014/main" id="{6D9DD72E-CE14-F69E-174C-0EC36E35F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216579"/>
            <a:ext cx="10605237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618534-D172-F062-3C6C-D87E85DC7080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657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B134430-8555-7280-AB18-6BB4348905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41412" y="2046677"/>
            <a:ext cx="10605131" cy="3139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1600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le, Text Content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DA623AF-EFEC-01F2-273F-952320ACB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2167" y="1841500"/>
            <a:ext cx="7668271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B3E2F8-2B4A-D0CE-8A82-443D51E87C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C6F5D61-69B9-C905-D548-47A22E1654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91460-7B81-EAE3-4CB3-42C539DE77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2166" y="2296911"/>
            <a:ext cx="7668271" cy="30574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2622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B019D5E-356C-E4A9-862B-59D010AA4C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7B623775-771A-4FBC-FCE9-C206E45347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2167" y="1841500"/>
            <a:ext cx="7668271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94FACD1-F60F-AE86-05B6-D644C1F14D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2166" y="2296911"/>
            <a:ext cx="7668271" cy="30574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017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B019D5E-356C-E4A9-862B-59D010AA4C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7B623775-771A-4FBC-FCE9-C206E45347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2167" y="1841500"/>
            <a:ext cx="7668271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4337419-2026-FE48-F06C-3ABC45A49C9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2166" y="2296911"/>
            <a:ext cx="7668271" cy="30574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4448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le, Text Content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>
            <a:off x="762050" y="15394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3949"/>
            <a:ext cx="10605237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7" y="1600360"/>
            <a:ext cx="10605133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6" name="Picture 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B4FE541A-AE75-9209-E188-D93B7BC218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D379E-F8BC-7B24-4E72-2EB3368B5F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 dirty="0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7A270B-6D93-59F1-7D19-526EEFF93F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41414" y="2046676"/>
            <a:ext cx="10605132" cy="33584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7228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le, Text Content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3949"/>
            <a:ext cx="10605237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7" y="1600360"/>
            <a:ext cx="10605133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6" name="Picture 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B4FE541A-AE75-9209-E188-D93B7BC218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D379E-F8BC-7B24-4E72-2EB3368B5F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4AC5F79-188E-54D3-9CF5-BE377EF42BCF}"/>
              </a:ext>
            </a:extLst>
          </p:cNvPr>
          <p:cNvCxnSpPr>
            <a:cxnSpLocks/>
          </p:cNvCxnSpPr>
          <p:nvPr userDrawn="1"/>
        </p:nvCxnSpPr>
        <p:spPr>
          <a:xfrm>
            <a:off x="762050" y="15394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7F02527-4214-A30A-5480-E09CBE6E5F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41414" y="2046676"/>
            <a:ext cx="10605132" cy="33584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5337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DA623AF-EFEC-01F2-273F-952320ACB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5852" y="1136531"/>
            <a:ext cx="7644586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20C8567-C771-70DF-08D2-3C41C8EF1630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4195852" y="1846956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0310CB20-FFD9-5154-B5B7-7FB00ADE6F98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4195852" y="4909417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258123-BBB3-6682-5325-4C3D7F3049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D80CFC7-8A6E-9BCD-8369-8733B2B2D7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4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8">
            <a:extLst>
              <a:ext uri="{FF2B5EF4-FFF2-40B4-BE49-F238E27FC236}">
                <a16:creationId xmlns:a16="http://schemas.microsoft.com/office/drawing/2014/main" id="{44307A71-F77A-79CC-7B56-7EE732ED5B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8A0ABF09-4F02-FD96-5312-4FC318431BBE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4195852" y="3379215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AE8DA55-5DC4-7E75-F39C-D9DCC02C384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59596" y="1864520"/>
            <a:ext cx="7086949" cy="13439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AF4C90E-5701-1837-F2D9-F7037E22D74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559596" y="3390665"/>
            <a:ext cx="7086949" cy="13439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1AB3C56-6C69-6C20-EDEE-73296C27664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559596" y="4916813"/>
            <a:ext cx="7086949" cy="13439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6832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2812B-96B0-5757-C632-768B358E5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26069" y="3975100"/>
            <a:ext cx="939861" cy="0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653D0FE-7B8C-0C16-6DE3-E50143256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805356"/>
            <a:ext cx="10515600" cy="1801444"/>
          </a:xfrm>
        </p:spPr>
        <p:txBody>
          <a:bodyPr anchor="b"/>
          <a:lstStyle>
            <a:lvl1pPr algn="ctr">
              <a:defRPr sz="500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6" name="Picture 5" descr="A white letter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7854D7EE-59C2-335B-A313-583EC38525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3018" y="307323"/>
            <a:ext cx="1987679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075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Bulle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DA623AF-EFEC-01F2-273F-952320ACB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5852" y="1136531"/>
            <a:ext cx="7644586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D80CFC7-8A6E-9BCD-8369-8733B2B2D7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4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20091B98-EAC0-B162-F168-719FE1F795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6" name="Title 8">
            <a:extLst>
              <a:ext uri="{FF2B5EF4-FFF2-40B4-BE49-F238E27FC236}">
                <a16:creationId xmlns:a16="http://schemas.microsoft.com/office/drawing/2014/main" id="{30CC6E75-70F7-1BE9-0255-B64786D6D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99C61B7-CFE1-0648-35DB-345CA29308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59596" y="1864520"/>
            <a:ext cx="7086949" cy="13439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90FF15-639A-4E40-637A-120697F22FE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559596" y="3390665"/>
            <a:ext cx="7086949" cy="13439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AE8347F-5ACD-15BD-10B2-1A342E342AC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559596" y="4916813"/>
            <a:ext cx="7086949" cy="13439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56A73C85-AFE6-D424-72F9-84F9115B8E54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4195852" y="1846956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E953051C-87CB-F298-80CD-F39E73B756B8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4195852" y="4909417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7BB5043E-A973-DAC1-1EBB-FE59E6649807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4195852" y="3379215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50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 2"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531" y="345990"/>
            <a:ext cx="3099056" cy="253691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60531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4162EEE-762D-5A6E-EF81-78EF6C960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4A8A986-6470-4288-463D-B9DCCEFC5F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36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C063B0D0-64F4-362C-4E83-2526917833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26739" y="956723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1CBD21-2FB1-0197-3612-826B9EFF48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3475" y="1124045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FC0155A9-85E0-1888-61D2-39632F678B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6739" y="2210869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9DE5C27-55B4-72BA-5545-D57EA0BD34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53475" y="2378191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73C2370D-DEAA-2817-667F-73BCDD3239C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026739" y="3465015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02F09977-AC7D-01DF-657F-726F74ECF0F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53475" y="3632337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AD35D8B3-FE62-6AB7-B48A-03FC1B67C73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26739" y="4719162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727BE0F2-0A59-F076-064C-CE065FC1C82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3475" y="4886484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78B7814-9395-C949-975B-87C76B3B73B6}"/>
              </a:ext>
            </a:extLst>
          </p:cNvPr>
          <p:cNvSpPr>
            <a:spLocks noGrp="1" noChangeAspect="1"/>
          </p:cNvSpPr>
          <p:nvPr>
            <p:ph type="body" sz="quarter" idx="37" hasCustomPrompt="1"/>
          </p:nvPr>
        </p:nvSpPr>
        <p:spPr>
          <a:xfrm>
            <a:off x="4279546" y="1330114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CEC03CC-828A-B887-E0F9-19D54F915AFA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4279546" y="2587873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87B4939F-54D8-0738-E3BB-F85B6F62A26F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4279546" y="383840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47F8F1A-A3A0-FD9E-38DB-AD9B03DF7CD3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4279546" y="509616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19082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531" y="345990"/>
            <a:ext cx="3099056" cy="253691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60531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6374C2F-5C1C-5280-9770-01388568F7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6AA034-067E-BF6E-E690-8D681EF946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36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594223C9-67C6-D7CB-F0F2-93CADB1B8D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26739" y="956723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58DB7881-74E6-879F-6DCC-AC0160EDD8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3475" y="1124045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2773CB63-EED5-6CED-E810-ED354649EC8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6739" y="2210869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73FCE601-4B40-FBC7-C845-EA0CC0ABE1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53475" y="2378191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5BBB5C4D-980F-5BDF-CD52-B391E8E6765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026739" y="3465015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D93782C7-5431-8E06-5D1C-3C91A65A6D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53475" y="3632337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A8A4061C-D18E-276C-A7B3-5916A1DA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26739" y="4719162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8AF850E0-902D-D0AB-9CFE-D815BBF2C54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3475" y="4886484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F7FAF4F2-2FC1-0FC2-45D4-9D8FBE5CCC44}"/>
              </a:ext>
            </a:extLst>
          </p:cNvPr>
          <p:cNvSpPr>
            <a:spLocks noGrp="1" noChangeAspect="1"/>
          </p:cNvSpPr>
          <p:nvPr>
            <p:ph type="body" sz="quarter" idx="37" hasCustomPrompt="1"/>
          </p:nvPr>
        </p:nvSpPr>
        <p:spPr>
          <a:xfrm>
            <a:off x="4279546" y="1330114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788D8AF-1C6D-7891-F0B2-86B626409FDE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4279546" y="2587873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1D22DC0D-D0FB-74C2-EAF7-5947682250F3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4279546" y="383840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4474EFA-F9AF-B406-BF60-39B89063CB15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4279546" y="509616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8656730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Bulle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531" y="345990"/>
            <a:ext cx="3099056" cy="2536911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60531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6AA034-067E-BF6E-E690-8D681EF946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36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9104DFFA-1DDA-6BFA-A50F-62D9A4C371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048482C7-2D94-2825-9648-57601CBD6E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26739" y="956723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DA096052-6556-D18B-2F1D-49E1E9D9F7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3475" y="1124045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F1B9778B-2847-C01B-535E-9A233AF76B5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6739" y="2210869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335CDF73-AC5F-2CE0-3F32-8C916CF96F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53475" y="2378191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AAD044EF-4091-B50E-E470-4B21655AC17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026739" y="3465015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6EA179AD-19EB-5AF3-E8D6-A2C5567295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53475" y="3632337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728F91DA-474A-D499-BECB-A2A253F35B0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26739" y="4719162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DB45DC80-B0FA-B107-45B0-19F0D61FD04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3475" y="4886484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0236685-3386-6085-15D8-7CA9F7CEA6D2}"/>
              </a:ext>
            </a:extLst>
          </p:cNvPr>
          <p:cNvSpPr>
            <a:spLocks noGrp="1" noChangeAspect="1"/>
          </p:cNvSpPr>
          <p:nvPr>
            <p:ph type="body" sz="quarter" idx="37" hasCustomPrompt="1"/>
          </p:nvPr>
        </p:nvSpPr>
        <p:spPr>
          <a:xfrm>
            <a:off x="4279546" y="1330114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AC2102D2-DA31-E71B-67B9-F875E36A580D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4279546" y="2587873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BEFB4688-8CD6-5E07-BC52-15CD7B810857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4279546" y="383840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49A8B9F-563A-613A-94AB-994003A5AD5C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4279546" y="509616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3556599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tem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1547416-22A1-9BBF-D8C9-5B0BF34B9CD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30298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71239954-398A-99CF-77F9-F8B25CD020F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95789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883C6B9-195C-FDD7-2567-7C30BC417B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061280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03696BDA-EF4E-5DF1-91E7-C7DC187B96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226771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43FFFE06-867C-54DE-11B7-051C122B5A3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392262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4" y="153206"/>
            <a:ext cx="9646329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8323"/>
            <a:ext cx="9646333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98" y="1579810"/>
            <a:ext cx="10420244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3BCB29C8-E2A3-1447-C533-C557E18B5F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9231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A6AE3A23-A394-D4D3-9CC5-D8251ACC6F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9231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E77044-4005-AF9E-E36B-843E5172C7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34722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9BA6B5-8843-757F-0DB2-645A9057D3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34722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6E68A64C-5581-49CC-B5F5-C4443D01808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00213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8FFB1A0-68E0-E570-47C4-AA323A45D6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00213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C0670EB8-402D-D0B8-9BD6-947F5F26F22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65704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D5817240-A24E-F4FA-CEFF-CCB18FBC412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65704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36B5969-1FB7-7E98-83B3-3A5BD5C724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31195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4271B097-F762-C520-0BD8-F2182208DDC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31195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F2F97383-0BC5-FCF9-EA2A-D670F19785A2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1540775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582FA761-1844-A3DD-C74F-5BF5FF3B6DC9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3706266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F1E3E109-F59D-6095-2A7E-CC6EC6B7988A}"/>
              </a:ext>
            </a:extLst>
          </p:cNvPr>
          <p:cNvSpPr>
            <a:spLocks noGrp="1" noChangeAspect="1"/>
          </p:cNvSpPr>
          <p:nvPr>
            <p:ph type="body" sz="quarter" idx="42" hasCustomPrompt="1"/>
          </p:nvPr>
        </p:nvSpPr>
        <p:spPr>
          <a:xfrm>
            <a:off x="5880885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E1C981ED-F486-63E5-7913-E0DE2D187F73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8037248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D905DAC6-04DE-75D2-08AD-43DEA41F68F7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202739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pic>
        <p:nvPicPr>
          <p:cNvPr id="35" name="Picture 3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72DF16D8-E80B-C705-D40D-8F121F89E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F30C42DC-1DF4-59BE-D04D-A707B44868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7641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Item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4" y="153206"/>
            <a:ext cx="9646329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8323"/>
            <a:ext cx="9646333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rgbClr val="19447A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98" y="1581421"/>
            <a:ext cx="10420244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35" name="Picture 3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72DF16D8-E80B-C705-D40D-8F121F89E4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F30C42DC-1DF4-59BE-D04D-A707B44868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16039D5-C5BA-D1F0-4EB7-A2813A504738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2F37E4F3-2655-D40D-A3C5-50069B8AF86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30298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2471CB4-1A7E-1863-F024-C9FEE86A4D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95789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6BD28628-E8A7-00A7-53C1-7C1A7953523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061280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0D1299E-BE7E-9924-8A0C-47629CD272D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226771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3619D15-30DB-8FF6-BBD4-40964450FF5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392262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B2A92BC-CA18-4E65-4574-B5EB2247CC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9231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DA547668-D04D-7A31-3ECA-72E25EF3AF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9231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A8EFB7B8-886E-C4E8-10DD-08BB8EE1EDB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34722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A680E494-6454-7497-31FC-2B1EA8BAFE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34722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FF4578E8-9238-9E81-02BC-6A3431CA449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00213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3B09C969-DF2A-4B50-3551-5C78C36A167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00213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D1447C59-B840-149D-946E-C2DD089B57A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65704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0D0BF7F-3D11-E078-6290-02CCDEA262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65704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2DE332AF-A04A-5F9A-C066-F23EF1F70F1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31195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DCC80C30-6D4C-215B-914A-28CD1F91BE7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31195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07DA77F6-7003-8CED-E9ED-2D27899433B0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1540775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2CF29AF3-CEDC-021D-8003-9FA2DFACDEE7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3706266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011DD4D3-5182-6EEF-F782-BFF26287662E}"/>
              </a:ext>
            </a:extLst>
          </p:cNvPr>
          <p:cNvSpPr>
            <a:spLocks noGrp="1" noChangeAspect="1"/>
          </p:cNvSpPr>
          <p:nvPr>
            <p:ph type="body" sz="quarter" idx="42" hasCustomPrompt="1"/>
          </p:nvPr>
        </p:nvSpPr>
        <p:spPr>
          <a:xfrm>
            <a:off x="5880885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F006ED75-89C7-727F-12E2-7DB699891382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8037248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313AFC4D-E75F-098D-2882-847948F1BE4E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202739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0314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tem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136A8187-6629-3266-4DA7-9DF2FA72EAF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04465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CE105E99-8A89-38FB-E079-5A847EFC03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89474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1547416-22A1-9BBF-D8C9-5B0BF34B9CD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01116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3949"/>
            <a:ext cx="10605237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380" y="1719825"/>
            <a:ext cx="10605241" cy="370743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600" b="0" i="0" spc="-30" baseline="0">
                <a:solidFill>
                  <a:srgbClr val="101820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3380" y="1344026"/>
            <a:ext cx="10605240" cy="415498"/>
          </a:xfrm>
        </p:spPr>
        <p:txBody>
          <a:bodyPr/>
          <a:lstStyle>
            <a:lvl1pPr marL="0" indent="0" algn="ctr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F5ED77DB-FC64-F0C2-DE12-6758E1D4F97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86125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F224FD99-ED41-AFD5-9A85-CDE63F3A80C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616107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96F74821-93F1-AC30-7D85-6AB68844940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616107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pic>
        <p:nvPicPr>
          <p:cNvPr id="15" name="Picture 1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C1803A95-DC7D-73B3-47E1-CD9E904485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3BCB29C8-E2A3-1447-C533-C557E18B5F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342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A6AE3A23-A394-D4D3-9CC5-D8251ACC6F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9342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1A9E8E32-6BBD-955A-C452-3A48570330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94351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0125B943-E889-0ECB-D3F5-7D40EAA911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94351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DFF4393F-F8AB-0A90-1120-2FE520F7A3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4332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E44CE9D-EB3B-7972-3C1E-C885297E2D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24332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573CA180-B6C7-D040-F832-47B21EF298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D9C51F-B0A3-C42A-348F-7D74C31CC24B}"/>
              </a:ext>
            </a:extLst>
          </p:cNvPr>
          <p:cNvCxnSpPr>
            <a:cxnSpLocks/>
          </p:cNvCxnSpPr>
          <p:nvPr userDrawn="1"/>
        </p:nvCxnSpPr>
        <p:spPr>
          <a:xfrm>
            <a:off x="762050" y="15394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D0C87A14-F7F9-90AB-741F-EBB491924843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3502239" y="2565173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05539B-A8FA-3F42-3BD5-1E28A7F22BDB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5887247" y="2565172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55676C4-8841-91DD-C7E3-180E07A87054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8268908" y="2561318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058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Item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64305"/>
            <a:ext cx="10605237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380" y="1719825"/>
            <a:ext cx="10605241" cy="370743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600" b="0" i="0" spc="-30" baseline="0">
                <a:solidFill>
                  <a:srgbClr val="101820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3380" y="1344026"/>
            <a:ext cx="10605240" cy="415498"/>
          </a:xfrm>
        </p:spPr>
        <p:txBody>
          <a:bodyPr/>
          <a:lstStyle>
            <a:lvl1pPr marL="0" indent="0" algn="ctr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5" name="Picture 1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C1803A95-DC7D-73B3-47E1-CD9E904485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573CA180-B6C7-D040-F832-47B21EF298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E38B7B5-C64D-5EC7-6827-9BF019653D53}"/>
              </a:ext>
            </a:extLst>
          </p:cNvPr>
          <p:cNvCxnSpPr>
            <a:cxnSpLocks/>
          </p:cNvCxnSpPr>
          <p:nvPr userDrawn="1"/>
        </p:nvCxnSpPr>
        <p:spPr>
          <a:xfrm>
            <a:off x="762050" y="15394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EDA91B9-416E-C47C-6AC0-B543A5251EA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04465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5157ABF-4AFC-5577-E133-F496A6F63F6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89474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5DD138F-03BF-EDF0-8497-B55AE8A592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01116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6F868BB7-961F-9318-6E7D-B6F20981D8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86125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176D503B-A23D-16D3-AE22-DAE67577E20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616107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888EB12-C7B3-9E17-2BED-52A3AB38691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616107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4B4F61B-7455-5AE1-18D4-0D94EB8EE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342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88925BA4-ECC0-EFC7-B9C1-C57AD35929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9342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B8A5D6CB-FDEA-AC7B-8FED-47EE27517A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94351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0F15FC0D-156A-78E2-10C1-C8FCF928D9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94351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3159E8D1-9680-D091-5DF4-D4B007434DD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4332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FA127F54-AF00-30D5-AA03-E9449EE4938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24332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977A4173-BF3F-4E86-00DC-78C95C94A61E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3502239" y="2565173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6B546B3-10B1-6668-8219-1F05CA162F82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5887247" y="2565172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62197D04-C1DF-0818-5E20-BBB61F61EBEA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8268908" y="2561318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736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tems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 flipH="1">
            <a:off x="5644087" y="2499498"/>
            <a:ext cx="903826" cy="0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382" y="1327732"/>
            <a:ext cx="10605237" cy="5140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380" y="1873832"/>
            <a:ext cx="10605241" cy="370743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6" name="Picture 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47D19460-3CA4-C6D2-3DD4-95B4DF8FE9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DD3EB-E6D8-5F48-6D1C-E9B3DC2170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51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2B3021B8-C511-6F82-08D5-B5D7DCE5930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04465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3F3412B-0369-FD24-F853-A526A9896DF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89474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631A4F2D-ED37-E422-7F8A-E5DBAD8D7F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01116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EF50E65E-CD66-C6D5-8C8D-680BBE9066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86125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0D448388-3E37-32E2-1FE8-6EB4961D0DA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616107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F39D639-5683-B16F-C3BE-8A058359453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616107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97F2495B-7B17-2B54-041E-744B761136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342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8976DE4E-5C1C-A66E-9FA6-E78B6DD022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9342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A17EA84-B5AC-E7F4-9C70-E0DC5D22BF1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94351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611AABE5-C21E-D522-463F-790C588FB4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94351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C52C8813-8A99-A7A8-9DC9-36B74A32237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4332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87C9069-08FE-70AF-E807-6AABBB146A5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24332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4EB0A285-0BCA-852E-BB4D-EBADB809F205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3502239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F5932B58-3BBC-4FB1-432F-C7FD8A16B713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5887247" y="2959435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13BEDD14-D535-A8C1-D45D-DA202146CC4E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8268908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4543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rocess I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1BD03F-A9F0-0EF8-DE97-7C1F79D4D2A1}"/>
              </a:ext>
            </a:extLst>
          </p:cNvPr>
          <p:cNvCxnSpPr>
            <a:cxnSpLocks/>
          </p:cNvCxnSpPr>
          <p:nvPr userDrawn="1"/>
        </p:nvCxnSpPr>
        <p:spPr>
          <a:xfrm>
            <a:off x="0" y="3417569"/>
            <a:ext cx="1212215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382" y="1327732"/>
            <a:ext cx="10605237" cy="5140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380" y="1873832"/>
            <a:ext cx="10605241" cy="370743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3B35FC9-3536-8223-A83D-AB5F01A5A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BA7550F-826F-06A5-012D-CCD751FA28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6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56298E56-9149-79D1-4D3C-92DC481FFB0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52352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9A1C6E47-9B4A-B800-6122-6D0AD1B6309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87123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E327763-3B21-F6C1-A58C-1C88563707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20173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A4111557-3B14-9A53-AA70-6EEEB03D89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83774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2D8492C-6AD3-37B8-A61B-44BB9C2CC90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57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87600A3-8C72-FA7D-B36C-DCD58352887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56572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971672F-C8D6-7C07-512F-44EA105BC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28399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9B55386A-8462-7042-13C4-E5D4D5625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28399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B62090F-03D5-7BD6-0F76-C6F7A2F676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92000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7E080359-0511-2419-BC5A-95A7D1E39B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2000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4454F0E0-A507-7612-00AD-005AA6159CA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97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668DC8C-67A5-1E3B-48A2-D6D176C5C4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4797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BF47FEDC-E3A9-C882-E8C0-7265FFDEE0F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050724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12F3E600-DD45-B422-1C6A-6AC3F483B92A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47375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4F53CA76-15D1-8FCC-8AE4-4E9C20936CE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155601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5ADE73F6-0484-8639-B326-8B9DEB3F188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155601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5ACCB5C7-9AA4-5CE3-DD29-A6E2B7EE87A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348741" y="2750116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8D82C103-E237-3202-57CB-A84B81001CA1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345392" y="2762816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069E1923-62C2-1F7E-91A2-86330A086BBF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453618" y="3543251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6" name="Text Placeholder 12">
            <a:extLst>
              <a:ext uri="{FF2B5EF4-FFF2-40B4-BE49-F238E27FC236}">
                <a16:creationId xmlns:a16="http://schemas.microsoft.com/office/drawing/2014/main" id="{343A2A10-C6C4-5CC1-FAB2-3C239EF66BE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53618" y="4265737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0C691EB-646E-C43B-6229-748967951BE5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1142704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94ED744A-3738-347F-A20C-35A2D42A99E1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3402956" y="2959435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AFCCF105-5046-C9F5-F26D-8AE41A5974C0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5666557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7D6C7D2E-4504-1A52-CBD0-C1921684D0FF}"/>
              </a:ext>
            </a:extLst>
          </p:cNvPr>
          <p:cNvSpPr>
            <a:spLocks noGrp="1" noChangeAspect="1"/>
          </p:cNvSpPr>
          <p:nvPr>
            <p:ph type="body" sz="quarter" idx="71" hasCustomPrompt="1"/>
          </p:nvPr>
        </p:nvSpPr>
        <p:spPr>
          <a:xfrm>
            <a:off x="7933506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B461DA3C-60EE-FF92-450F-712CA7669BF9}"/>
              </a:ext>
            </a:extLst>
          </p:cNvPr>
          <p:cNvSpPr>
            <a:spLocks noGrp="1" noChangeAspect="1"/>
          </p:cNvSpPr>
          <p:nvPr>
            <p:ph type="body" sz="quarter" idx="72" hasCustomPrompt="1"/>
          </p:nvPr>
        </p:nvSpPr>
        <p:spPr>
          <a:xfrm>
            <a:off x="10234678" y="2953569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652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2812B-96B0-5757-C632-768B358E5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26069" y="3975100"/>
            <a:ext cx="939861" cy="0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653D0FE-7B8C-0C16-6DE3-E50143256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805356"/>
            <a:ext cx="10515600" cy="1801444"/>
          </a:xfrm>
        </p:spPr>
        <p:txBody>
          <a:bodyPr anchor="b"/>
          <a:lstStyle>
            <a:lvl1pPr algn="ctr">
              <a:defRPr sz="5000"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D506F4-4E7A-8834-4527-EFAC736EF5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" r="16"/>
          <a:stretch/>
        </p:blipFill>
        <p:spPr>
          <a:xfrm>
            <a:off x="9933018" y="307323"/>
            <a:ext cx="1987044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91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rocess II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>
            <a:off x="750330" y="1080250"/>
            <a:ext cx="0" cy="872118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2891" y="1080250"/>
            <a:ext cx="10605237" cy="514007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2888" y="1626350"/>
            <a:ext cx="10605241" cy="370743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4303E-B008-345B-35C9-6545CBFC7B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8BF3A9-A839-856C-D5F3-B4AFD2D5EE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6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1DF3355-0973-70FB-0FA2-90ED8FB01021}"/>
              </a:ext>
            </a:extLst>
          </p:cNvPr>
          <p:cNvCxnSpPr>
            <a:cxnSpLocks/>
          </p:cNvCxnSpPr>
          <p:nvPr userDrawn="1"/>
        </p:nvCxnSpPr>
        <p:spPr>
          <a:xfrm>
            <a:off x="0" y="3417569"/>
            <a:ext cx="1212215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33BEC55D-A257-9AC3-0428-DA54EC457C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52352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C50A1AD-0BBA-3DAF-E0A7-19B2AB1AA63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87123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8275837-67FB-0B23-C962-ECD74A79D31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20173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9AE64862-80A6-38C6-1EB8-692BE762A0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83774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BFB7232A-6FAB-1087-47DA-4ABC0EFB274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57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3CC93F3-A884-5B3F-913F-F551DD26CA2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56572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1775F110-83DD-65A4-A984-B69351C61A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28399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3E5E1800-5F96-3EA1-CD7C-6E69387ED1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28399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48A24684-E434-A8FF-E478-1CADD9FD4C9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92000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8AAAD457-2D84-5B93-394B-70FABCA46F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2000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1AE3590A-DBC5-16EF-DBA0-9C4953B6348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97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4F952997-4FF0-A49B-9809-17BA3AACB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4797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84D8914C-3E45-A51C-B697-07646DCA9CE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050724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87A08F0A-B9DF-43D8-D1AA-D0248A5F6959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47375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5FAACAE3-8968-688B-65E0-546575743BB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155601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EEE251C4-4B72-7141-8631-07E2117AD57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155601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8C1571C6-3CE6-E1BE-4AA0-61D35057253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348741" y="2750116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C4F0C3FC-E6F0-537A-7EDF-9B65E9573B38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345392" y="2762816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897B428-CE37-CD64-8181-76A3828B961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453618" y="3543251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9A6A49CD-7DDB-9BF0-C31E-D77FA8EA7C0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53618" y="4265737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5F43363-1C9E-696D-B319-3FE31F782AC7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1142704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37B58DAA-08F8-08DA-ACE4-3B19FA9E79E9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3402956" y="2959435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4242A67-B1D9-980D-CEA9-97485F6C57B4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5666557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8943CCCD-E057-01F1-4D09-C421BD9FBDF4}"/>
              </a:ext>
            </a:extLst>
          </p:cNvPr>
          <p:cNvSpPr>
            <a:spLocks noGrp="1" noChangeAspect="1"/>
          </p:cNvSpPr>
          <p:nvPr>
            <p:ph type="body" sz="quarter" idx="71" hasCustomPrompt="1"/>
          </p:nvPr>
        </p:nvSpPr>
        <p:spPr>
          <a:xfrm>
            <a:off x="7933506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00CDA490-0796-6DE4-6337-DDC8CDA562EC}"/>
              </a:ext>
            </a:extLst>
          </p:cNvPr>
          <p:cNvSpPr>
            <a:spLocks noGrp="1" noChangeAspect="1"/>
          </p:cNvSpPr>
          <p:nvPr>
            <p:ph type="body" sz="quarter" idx="72" hasCustomPrompt="1"/>
          </p:nvPr>
        </p:nvSpPr>
        <p:spPr>
          <a:xfrm>
            <a:off x="10234678" y="2953569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8590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rocess 2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>
            <a:off x="750330" y="1080250"/>
            <a:ext cx="0" cy="872118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2891" y="1080250"/>
            <a:ext cx="10605237" cy="514007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2888" y="1626350"/>
            <a:ext cx="10605241" cy="370743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1600" b="0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7C1DD-A851-324D-572E-E323AC92C1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6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0579AA05-908F-A614-E06E-3BED5F8A19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D596C33-B874-A524-2D0C-3677E4A52CE7}"/>
              </a:ext>
            </a:extLst>
          </p:cNvPr>
          <p:cNvCxnSpPr>
            <a:cxnSpLocks/>
          </p:cNvCxnSpPr>
          <p:nvPr userDrawn="1"/>
        </p:nvCxnSpPr>
        <p:spPr>
          <a:xfrm>
            <a:off x="0" y="3417569"/>
            <a:ext cx="1212215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E198C3C-73B0-F450-5C08-6B35BA72C0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52352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9C44CF6F-D7A6-80C7-3D44-FF61C3B7C8F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87123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85B6134-DBA2-B68A-A58C-0B638F914A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20173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08822E55-C596-30FB-A222-7E3C29ED5F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83774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5675CD9C-5116-ECD9-E0A9-3324DE40290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57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128C94B4-03BC-8FD0-9FFA-DD8122FBC10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56572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75929EE1-3913-EF6C-B341-271E3DB065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28399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6E0306C-68EE-0C61-A43B-573A1DF0EF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28399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0DC031EB-0A43-6770-C8E3-FA8E4628D07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92000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1DB17A12-E04D-913F-0380-22EC451F121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2000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1AED98C5-13A6-1FA1-F4F2-84B79CF6745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97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4BCAF381-B96D-884B-3AC3-9E7BA681B61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4797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97C78D0F-A42F-A6F8-5A57-9E6043BA688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050724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E83181E4-E19E-50A6-87AC-8652F2ADBC31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47375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37F2EB1B-BE94-9571-FD3C-6E393C43B46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155601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78B26567-F1F9-F865-FBF7-2BFD72393A4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155601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3B0B7C5F-D325-F30F-0EB7-BFE792D00DB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348741" y="2750116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E1B15C59-0C07-D939-6CF1-64B0E07E6671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345392" y="2762816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D020A396-3849-A061-662F-C6DD72B473CC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453618" y="3543251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4AF7E39C-DEB5-FDAB-5C5D-E6649FEB574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53618" y="4265737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7953712-6FF1-E2D0-9184-671262A0ECBD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1142704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1D74F9F-5A67-FE35-E926-6D70225D0FD7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3402956" y="2959435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D5F536B-E6AF-1E29-7396-9C6DE804C1B3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5666557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D3CAD51-B334-B858-4ECA-34742342BBB1}"/>
              </a:ext>
            </a:extLst>
          </p:cNvPr>
          <p:cNvSpPr>
            <a:spLocks noGrp="1" noChangeAspect="1"/>
          </p:cNvSpPr>
          <p:nvPr>
            <p:ph type="body" sz="quarter" idx="71" hasCustomPrompt="1"/>
          </p:nvPr>
        </p:nvSpPr>
        <p:spPr>
          <a:xfrm>
            <a:off x="7933506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17B4346B-BA29-FB20-AACE-6204F3733315}"/>
              </a:ext>
            </a:extLst>
          </p:cNvPr>
          <p:cNvSpPr>
            <a:spLocks noGrp="1" noChangeAspect="1"/>
          </p:cNvSpPr>
          <p:nvPr>
            <p:ph type="body" sz="quarter" idx="72" hasCustomPrompt="1"/>
          </p:nvPr>
        </p:nvSpPr>
        <p:spPr>
          <a:xfrm>
            <a:off x="10234678" y="2953569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569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25629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40158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16617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7397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ground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4443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3746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ckground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59777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6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510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2812B-96B0-5757-C632-768B358E5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26069" y="4340225"/>
            <a:ext cx="939861" cy="0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653D0FE-7B8C-0C16-6DE3-E50143256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35126"/>
            <a:ext cx="10515600" cy="2336800"/>
          </a:xfrm>
        </p:spPr>
        <p:txBody>
          <a:bodyPr anchor="b"/>
          <a:lstStyle>
            <a:lvl1pPr algn="ctr">
              <a:lnSpc>
                <a:spcPct val="100000"/>
              </a:lnSpc>
              <a:defRPr sz="500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[Divider] </a:t>
            </a:r>
            <a:br>
              <a:rPr lang="en-US" dirty="0"/>
            </a:br>
            <a:r>
              <a:rPr lang="en-US" dirty="0"/>
              <a:t>lorem ipsum dolor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719335-606D-0F86-29B5-922CE7D9C9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8FECDED-52C6-D216-D5EE-7F0E2BD38F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6413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7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1622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8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98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2812B-96B0-5757-C632-768B358E5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26069" y="4340225"/>
            <a:ext cx="939861" cy="0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653D0FE-7B8C-0C16-6DE3-E50143256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35126"/>
            <a:ext cx="10515600" cy="2336800"/>
          </a:xfrm>
        </p:spPr>
        <p:txBody>
          <a:bodyPr anchor="b"/>
          <a:lstStyle>
            <a:lvl1pPr algn="ctr">
              <a:lnSpc>
                <a:spcPct val="100000"/>
              </a:lnSpc>
              <a:defRPr sz="5000"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[Divider] </a:t>
            </a:r>
            <a:br>
              <a:rPr lang="en-US" dirty="0"/>
            </a:br>
            <a:r>
              <a:rPr lang="en-US" dirty="0"/>
              <a:t>lorem ipsum dolor</a:t>
            </a:r>
          </a:p>
        </p:txBody>
      </p: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E463681A-7284-AA0D-2030-0010C3A0FB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C2AAD-18E5-7AC7-773C-F26D3DB295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 dirty="0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133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E21B71-8BD2-0AA4-1524-CC174E371B36}"/>
              </a:ext>
            </a:extLst>
          </p:cNvPr>
          <p:cNvSpPr/>
          <p:nvPr userDrawn="1"/>
        </p:nvSpPr>
        <p:spPr>
          <a:xfrm>
            <a:off x="4178572" y="1885362"/>
            <a:ext cx="7661920" cy="4677363"/>
          </a:xfrm>
          <a:prstGeom prst="roundRect">
            <a:avLst>
              <a:gd name="adj" fmla="val 3428"/>
            </a:avLst>
          </a:prstGeom>
          <a:solidFill>
            <a:schemeClr val="bg1"/>
          </a:solidFill>
          <a:ln>
            <a:noFill/>
          </a:ln>
          <a:effectLst>
            <a:outerShdw blurRad="106173" dir="5400000" algn="t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885AD654-E8D5-A628-5572-8178C9A4AE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131" y="1973022"/>
            <a:ext cx="7497315" cy="366023"/>
          </a:xfrm>
          <a:solidFill>
            <a:srgbClr val="F5F7FF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CB8756B-459E-4F36-6C1F-516D510E57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194" y="2016474"/>
            <a:ext cx="7287756" cy="30110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200" b="1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AC5F9FE-910D-53DE-7C76-EFC86373F9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7194" y="2316041"/>
            <a:ext cx="7287756" cy="266355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A7D1BA-1055-F399-1538-6A9C973CBD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1B03C969-26B4-D63E-F00B-F19A54949B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78572" y="460539"/>
            <a:ext cx="7693526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5" name="Chart Placeholder 19">
            <a:extLst>
              <a:ext uri="{FF2B5EF4-FFF2-40B4-BE49-F238E27FC236}">
                <a16:creationId xmlns:a16="http://schemas.microsoft.com/office/drawing/2014/main" id="{DC9130E7-8482-D9D0-16F8-0957ABC24743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77194" y="2739005"/>
            <a:ext cx="7287756" cy="3639228"/>
          </a:xfrm>
        </p:spPr>
        <p:txBody>
          <a:bodyPr/>
          <a:lstStyle>
            <a:lvl1pPr>
              <a:defRPr sz="100" b="0" i="0"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DA5C3647-A418-F95E-F737-56E787D7EDC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8572" y="876037"/>
            <a:ext cx="7693526" cy="9158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1243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B019D5E-356C-E4A9-862B-59D010AA4C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113F284D-5813-B032-0086-3AB95F0FFC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78572" y="460539"/>
            <a:ext cx="7693526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B098BF1-62DD-C30D-60DC-D6BB0AC818A6}"/>
              </a:ext>
            </a:extLst>
          </p:cNvPr>
          <p:cNvSpPr/>
          <p:nvPr userDrawn="1"/>
        </p:nvSpPr>
        <p:spPr>
          <a:xfrm>
            <a:off x="4178572" y="1885362"/>
            <a:ext cx="7661920" cy="4677363"/>
          </a:xfrm>
          <a:prstGeom prst="roundRect">
            <a:avLst>
              <a:gd name="adj" fmla="val 3428"/>
            </a:avLst>
          </a:prstGeom>
          <a:solidFill>
            <a:schemeClr val="bg1"/>
          </a:solidFill>
          <a:ln>
            <a:noFill/>
          </a:ln>
          <a:effectLst>
            <a:outerShdw blurRad="106173" dir="5400000" algn="t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EC91FA42-2F47-F37D-1917-6A28D2DF82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131" y="1973022"/>
            <a:ext cx="7497315" cy="366023"/>
          </a:xfrm>
          <a:solidFill>
            <a:srgbClr val="F5F7FF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hart Placeholder 19">
            <a:extLst>
              <a:ext uri="{FF2B5EF4-FFF2-40B4-BE49-F238E27FC236}">
                <a16:creationId xmlns:a16="http://schemas.microsoft.com/office/drawing/2014/main" id="{64296EE7-7E71-8901-05A5-6EF0B68A2226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77194" y="2739005"/>
            <a:ext cx="7287756" cy="3639228"/>
          </a:xfrm>
        </p:spPr>
        <p:txBody>
          <a:bodyPr/>
          <a:lstStyle>
            <a:lvl1pPr>
              <a:defRPr sz="100" b="0" i="0"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EEA64C42-B1FB-632A-00E9-096CA903CA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194" y="2016474"/>
            <a:ext cx="7287756" cy="30110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200" b="1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43C9C1FC-B14E-713E-6E13-7A6B7C9295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7194" y="2316041"/>
            <a:ext cx="7287756" cy="266355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4C28414-FC68-88E1-1EEA-17FBD0413A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8572" y="876037"/>
            <a:ext cx="7693526" cy="9158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7611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D5F133B-4ED6-7938-1B78-574EF93CBA7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0191"/>
            <a:ext cx="10605236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1835"/>
            <a:ext cx="10605241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5871EF-5E64-201B-63CB-76D82381E282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92D2328-69A6-405C-EF7B-981C564D27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1400" y="2174875"/>
            <a:ext cx="5613400" cy="218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9136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1A1BF2-A41B-EA9D-EDED-13C7B108D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55" y="365125"/>
            <a:ext cx="105154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  <a:endParaRPr lang="en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AC2CD-0DD0-CDFF-6E53-7F855D1AE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5" y="1825625"/>
            <a:ext cx="10515491" cy="1961306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First level</a:t>
            </a:r>
            <a:endParaRPr lang="ru-RU" dirty="0"/>
          </a:p>
          <a:p>
            <a:pPr lvl="1"/>
            <a:r>
              <a:rPr lang="en-US" dirty="0"/>
              <a:t>Second level</a:t>
            </a:r>
            <a:endParaRPr lang="ru-RU" dirty="0"/>
          </a:p>
          <a:p>
            <a:pPr lvl="2"/>
            <a:r>
              <a:rPr lang="en-US" dirty="0"/>
              <a:t>Third level</a:t>
            </a:r>
            <a:endParaRPr lang="ru-RU" dirty="0"/>
          </a:p>
          <a:p>
            <a:pPr lvl="3"/>
            <a:r>
              <a:rPr lang="en-US" dirty="0"/>
              <a:t>Fourth level</a:t>
            </a:r>
            <a:endParaRPr lang="ru-RU" dirty="0"/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Nineth level</a:t>
            </a:r>
            <a:endParaRPr lang="en-I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9170BBE-3BC0-5B24-CFDD-003625F199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1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710" r:id="rId10"/>
    <p:sldLayoutId id="2147483670" r:id="rId11"/>
    <p:sldLayoutId id="2147483711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8" r:id="rId46"/>
    <p:sldLayoutId id="2147483704" r:id="rId47"/>
    <p:sldLayoutId id="2147483709" r:id="rId48"/>
    <p:sldLayoutId id="2147483705" r:id="rId49"/>
    <p:sldLayoutId id="2147483706" r:id="rId50"/>
    <p:sldLayoutId id="2147483707" r:id="rId51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500" b="1" i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69082" indent="-269082" algn="l" defTabSz="4572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SzPct val="120000"/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23069" indent="-173038" algn="l" defTabSz="457200" rtl="0" eaLnBrk="1" latinLnBrk="0" hangingPunct="1">
        <a:lnSpc>
          <a:spcPct val="10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7700" indent="-153988" algn="l" defTabSz="457200" rtl="0" eaLnBrk="1" latinLnBrk="0" hangingPunct="1">
        <a:lnSpc>
          <a:spcPct val="100000"/>
        </a:lnSpc>
        <a:spcBef>
          <a:spcPts val="250"/>
        </a:spcBef>
        <a:buClr>
          <a:schemeClr val="tx2"/>
        </a:buClr>
        <a:buFont typeface="Arial" panose="020B0604020202020204" pitchFamily="34" charset="0"/>
        <a:buChar char="•"/>
        <a:tabLst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827088" indent="-115888" algn="l" defTabSz="457200" rtl="0" eaLnBrk="1" latinLnBrk="0" hangingPunct="1">
        <a:lnSpc>
          <a:spcPct val="100000"/>
        </a:lnSpc>
        <a:spcBef>
          <a:spcPts val="250"/>
        </a:spcBef>
        <a:buClr>
          <a:schemeClr val="tx2"/>
        </a:buClr>
        <a:buFont typeface="Arial" panose="020B0604020202020204" pitchFamily="34" charset="0"/>
        <a:buChar char="•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100000"/>
        </a:lnSpc>
        <a:spcBef>
          <a:spcPts val="250"/>
        </a:spcBef>
        <a:buClr>
          <a:schemeClr val="tx2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8.png"/><Relationship Id="rId4" Type="http://schemas.openxmlformats.org/officeDocument/2006/relationships/chart" Target="../charts/char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8E3D9-5183-8878-7F83-CDD62A678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4A189-7A8B-C4F9-3418-828A01D00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Prediction of AEs</a:t>
            </a:r>
            <a:endParaRPr lang="en-IL" dirty="0">
              <a:latin typeface="Aptos" panose="020B00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374F88-46A3-6F58-FF17-3974C2EB8F32}"/>
              </a:ext>
            </a:extLst>
          </p:cNvPr>
          <p:cNvSpPr txBox="1"/>
          <p:nvPr/>
        </p:nvSpPr>
        <p:spPr>
          <a:xfrm>
            <a:off x="4648200" y="4657725"/>
            <a:ext cx="3228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Severe irAEs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Specific irAEs (Rash)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Chemo-associated AEs</a:t>
            </a:r>
          </a:p>
        </p:txBody>
      </p:sp>
    </p:spTree>
    <p:extLst>
      <p:ext uri="{BB962C8B-B14F-4D97-AF65-F5344CB8AC3E}">
        <p14:creationId xmlns:p14="http://schemas.microsoft.com/office/powerpoint/2010/main" val="1681196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09529F-FFD1-6BC9-DE75-6777CFE7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Severe immune-related adverse events (irAE) Prediction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CD0608-7959-784B-25E5-E2DEFD6E72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Workflow and cohort description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D522D-3DA4-EE3B-E7A5-FD1535B526F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FDD82-0718-3519-3611-C73C899209CB}"/>
              </a:ext>
            </a:extLst>
          </p:cNvPr>
          <p:cNvSpPr txBox="1"/>
          <p:nvPr/>
        </p:nvSpPr>
        <p:spPr>
          <a:xfrm>
            <a:off x="8717466" y="1478274"/>
            <a:ext cx="221079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609585"/>
            <a:r>
              <a:rPr lang="en-US" sz="1600" b="1">
                <a:solidFill>
                  <a:prstClr val="black"/>
                </a:solidFill>
                <a:latin typeface="Arial"/>
              </a:rPr>
              <a:t>Prophet Trial:</a:t>
            </a:r>
          </a:p>
          <a:p>
            <a:pPr defTabSz="609585"/>
            <a:r>
              <a:rPr lang="en-US" sz="1600" b="1" err="1">
                <a:solidFill>
                  <a:prstClr val="black"/>
                </a:solidFill>
                <a:latin typeface="Arial"/>
              </a:rPr>
              <a:t>irAE</a:t>
            </a:r>
            <a:r>
              <a:rPr lang="en-US" sz="1600" b="1">
                <a:solidFill>
                  <a:prstClr val="black"/>
                </a:solidFill>
                <a:latin typeface="Arial"/>
              </a:rPr>
              <a:t> Cohort </a:t>
            </a:r>
            <a:r>
              <a:rPr lang="en-US" sz="1600">
                <a:solidFill>
                  <a:prstClr val="black"/>
                </a:solidFill>
                <a:latin typeface="Arial"/>
              </a:rPr>
              <a:t>(n= 426)</a:t>
            </a:r>
          </a:p>
        </p:txBody>
      </p:sp>
      <p:graphicFrame>
        <p:nvGraphicFramePr>
          <p:cNvPr id="9" name="Content Placeholder 12">
            <a:extLst>
              <a:ext uri="{FF2B5EF4-FFF2-40B4-BE49-F238E27FC236}">
                <a16:creationId xmlns:a16="http://schemas.microsoft.com/office/drawing/2014/main" id="{305282AE-4CB1-7630-430E-9F892591EFCF}"/>
              </a:ext>
            </a:extLst>
          </p:cNvPr>
          <p:cNvGraphicFramePr>
            <a:graphicFrameLocks/>
          </p:cNvGraphicFramePr>
          <p:nvPr/>
        </p:nvGraphicFramePr>
        <p:xfrm>
          <a:off x="7952871" y="2266183"/>
          <a:ext cx="3817096" cy="2510868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1366400">
                  <a:extLst>
                    <a:ext uri="{9D8B030D-6E8A-4147-A177-3AD203B41FA5}">
                      <a16:colId xmlns:a16="http://schemas.microsoft.com/office/drawing/2014/main" val="2482746781"/>
                    </a:ext>
                  </a:extLst>
                </a:gridCol>
                <a:gridCol w="1241284">
                  <a:extLst>
                    <a:ext uri="{9D8B030D-6E8A-4147-A177-3AD203B41FA5}">
                      <a16:colId xmlns:a16="http://schemas.microsoft.com/office/drawing/2014/main" val="201734859"/>
                    </a:ext>
                  </a:extLst>
                </a:gridCol>
                <a:gridCol w="1209412">
                  <a:extLst>
                    <a:ext uri="{9D8B030D-6E8A-4147-A177-3AD203B41FA5}">
                      <a16:colId xmlns:a16="http://schemas.microsoft.com/office/drawing/2014/main" val="3947547536"/>
                    </a:ext>
                  </a:extLst>
                </a:gridCol>
              </a:tblGrid>
              <a:tr h="20923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Category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33" marR="2833" marT="28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Parameter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33" marR="2833" marT="28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# of patients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33" marR="2833" marT="2833" marB="0" anchor="b"/>
                </a:tc>
                <a:extLst>
                  <a:ext uri="{0D108BD9-81ED-4DB2-BD59-A6C34878D82A}">
                    <a16:rowId xmlns:a16="http://schemas.microsoft.com/office/drawing/2014/main" val="932020589"/>
                  </a:ext>
                </a:extLst>
              </a:tr>
              <a:tr h="209239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 Sex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33" marR="2833" marT="283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33" marR="2833" marT="28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249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33" marR="2833" marT="2833" marB="0" anchor="b"/>
                </a:tc>
                <a:extLst>
                  <a:ext uri="{0D108BD9-81ED-4DB2-BD59-A6C34878D82A}">
                    <a16:rowId xmlns:a16="http://schemas.microsoft.com/office/drawing/2014/main" val="1977819255"/>
                  </a:ext>
                </a:extLst>
              </a:tr>
              <a:tr h="2092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Female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33" marR="2833" marT="28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177</a:t>
                      </a:r>
                    </a:p>
                  </a:txBody>
                  <a:tcPr marL="2833" marR="2833" marT="2833" marB="0" anchor="b"/>
                </a:tc>
                <a:extLst>
                  <a:ext uri="{0D108BD9-81ED-4DB2-BD59-A6C34878D82A}">
                    <a16:rowId xmlns:a16="http://schemas.microsoft.com/office/drawing/2014/main" val="2016421934"/>
                  </a:ext>
                </a:extLst>
              </a:tr>
              <a:tr h="209239"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 ECOG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33" marR="2833" marT="283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33" marR="2833" marT="28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33" marR="2833" marT="2833" marB="0" anchor="b"/>
                </a:tc>
                <a:extLst>
                  <a:ext uri="{0D108BD9-81ED-4DB2-BD59-A6C34878D82A}">
                    <a16:rowId xmlns:a16="http://schemas.microsoft.com/office/drawing/2014/main" val="2323467810"/>
                  </a:ext>
                </a:extLst>
              </a:tr>
              <a:tr h="2092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33" marR="2833" marT="28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240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33" marR="2833" marT="2833" marB="0" anchor="b"/>
                </a:tc>
                <a:extLst>
                  <a:ext uri="{0D108BD9-81ED-4DB2-BD59-A6C34878D82A}">
                    <a16:rowId xmlns:a16="http://schemas.microsoft.com/office/drawing/2014/main" val="1177507215"/>
                  </a:ext>
                </a:extLst>
              </a:tr>
              <a:tr h="2092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33" marR="2833" marT="28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33" marR="2833" marT="2833" marB="0" anchor="b"/>
                </a:tc>
                <a:extLst>
                  <a:ext uri="{0D108BD9-81ED-4DB2-BD59-A6C34878D82A}">
                    <a16:rowId xmlns:a16="http://schemas.microsoft.com/office/drawing/2014/main" val="1209519019"/>
                  </a:ext>
                </a:extLst>
              </a:tr>
              <a:tr h="2092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Unknown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33" marR="2833" marT="28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33" marR="2833" marT="2833" marB="0" anchor="b"/>
                </a:tc>
                <a:extLst>
                  <a:ext uri="{0D108BD9-81ED-4DB2-BD59-A6C34878D82A}">
                    <a16:rowId xmlns:a16="http://schemas.microsoft.com/office/drawing/2014/main" val="535888549"/>
                  </a:ext>
                </a:extLst>
              </a:tr>
              <a:tr h="209239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 Histology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33" marR="2833" marT="283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non-</a:t>
                      </a:r>
                      <a:r>
                        <a:rPr lang="en-US" sz="1200" u="none" strike="noStrike" err="1">
                          <a:effectLst/>
                        </a:rPr>
                        <a:t>SqCC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33" marR="2833" marT="28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33" marR="2833" marT="2833" marB="0" anchor="b"/>
                </a:tc>
                <a:extLst>
                  <a:ext uri="{0D108BD9-81ED-4DB2-BD59-A6C34878D82A}">
                    <a16:rowId xmlns:a16="http://schemas.microsoft.com/office/drawing/2014/main" val="384834969"/>
                  </a:ext>
                </a:extLst>
              </a:tr>
              <a:tr h="2092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err="1">
                          <a:effectLst/>
                        </a:rPr>
                        <a:t>SqCC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33" marR="2833" marT="28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97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33" marR="2833" marT="2833" marB="0" anchor="b"/>
                </a:tc>
                <a:extLst>
                  <a:ext uri="{0D108BD9-81ED-4DB2-BD59-A6C34878D82A}">
                    <a16:rowId xmlns:a16="http://schemas.microsoft.com/office/drawing/2014/main" val="2130572508"/>
                  </a:ext>
                </a:extLst>
              </a:tr>
              <a:tr h="2092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Unknown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33" marR="2833" marT="28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33" marR="2833" marT="2833" marB="0" anchor="b"/>
                </a:tc>
                <a:extLst>
                  <a:ext uri="{0D108BD9-81ED-4DB2-BD59-A6C34878D82A}">
                    <a16:rowId xmlns:a16="http://schemas.microsoft.com/office/drawing/2014/main" val="1983610311"/>
                  </a:ext>
                </a:extLst>
              </a:tr>
              <a:tr h="209239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 Treatment type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33" marR="2833" marT="283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err="1">
                          <a:effectLst/>
                        </a:rPr>
                        <a:t>ICI+Chemo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33" marR="2833" marT="28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151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33" marR="2833" marT="2833" marB="0" anchor="b"/>
                </a:tc>
                <a:extLst>
                  <a:ext uri="{0D108BD9-81ED-4DB2-BD59-A6C34878D82A}">
                    <a16:rowId xmlns:a16="http://schemas.microsoft.com/office/drawing/2014/main" val="4059376631"/>
                  </a:ext>
                </a:extLst>
              </a:tr>
              <a:tr h="2092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ICI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33" marR="2833" marT="28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275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833" marR="2833" marT="2833" marB="0" anchor="b"/>
                </a:tc>
                <a:extLst>
                  <a:ext uri="{0D108BD9-81ED-4DB2-BD59-A6C34878D82A}">
                    <a16:rowId xmlns:a16="http://schemas.microsoft.com/office/drawing/2014/main" val="1313576884"/>
                  </a:ext>
                </a:extLst>
              </a:tr>
            </a:tbl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B0ADC15-A9F2-7E95-83E3-BA0D12FE4120}"/>
              </a:ext>
            </a:extLst>
          </p:cNvPr>
          <p:cNvSpPr>
            <a:spLocks/>
          </p:cNvSpPr>
          <p:nvPr/>
        </p:nvSpPr>
        <p:spPr>
          <a:xfrm>
            <a:off x="410329" y="2569416"/>
            <a:ext cx="7190732" cy="3808816"/>
          </a:xfrm>
          <a:prstGeom prst="roundRect">
            <a:avLst>
              <a:gd name="adj" fmla="val 7042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A7B2CA6-5446-3108-84CB-0BFA88BB690D}"/>
              </a:ext>
            </a:extLst>
          </p:cNvPr>
          <p:cNvSpPr>
            <a:spLocks/>
          </p:cNvSpPr>
          <p:nvPr/>
        </p:nvSpPr>
        <p:spPr>
          <a:xfrm>
            <a:off x="410331" y="1351408"/>
            <a:ext cx="7190732" cy="1152510"/>
          </a:xfrm>
          <a:prstGeom prst="roundRect">
            <a:avLst>
              <a:gd name="adj" fmla="val 7042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DA9DD03-5295-0E91-063C-5F5A233AF2FD}"/>
              </a:ext>
            </a:extLst>
          </p:cNvPr>
          <p:cNvSpPr txBox="1">
            <a:spLocks/>
          </p:cNvSpPr>
          <p:nvPr/>
        </p:nvSpPr>
        <p:spPr>
          <a:xfrm>
            <a:off x="523253" y="1380904"/>
            <a:ext cx="7077808" cy="1033616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69082" indent="-269082" algn="l" defTabSz="4572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3069" indent="-173038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7700" indent="-153988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7088" indent="-115888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114300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Definition:</a:t>
            </a:r>
          </a:p>
          <a:p>
            <a:r>
              <a:rPr lang="en-GB" dirty="0"/>
              <a:t>Severe irAE: grade ≥3  irAEs within the first 100 days that leading to treatment discontinuation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F536B8A-5A8F-B01A-2412-841A4E05AA8E}"/>
              </a:ext>
            </a:extLst>
          </p:cNvPr>
          <p:cNvSpPr txBox="1">
            <a:spLocks/>
          </p:cNvSpPr>
          <p:nvPr/>
        </p:nvSpPr>
        <p:spPr>
          <a:xfrm>
            <a:off x="491907" y="2569416"/>
            <a:ext cx="7077808" cy="181075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69082" indent="-269082" algn="l" defTabSz="4572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tabLst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3069" indent="-173038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7700" indent="-153988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7088" indent="-115888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114300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Proteomic Assessment:</a:t>
            </a:r>
          </a:p>
          <a:p>
            <a:r>
              <a:rPr lang="en-GB" dirty="0"/>
              <a:t>Identify proteomic signature associated with irAEs:</a:t>
            </a:r>
          </a:p>
          <a:p>
            <a:r>
              <a:rPr lang="en-GB" dirty="0"/>
              <a:t>TAP: ‘Toxicity Associated Proteins’</a:t>
            </a:r>
          </a:p>
          <a:p>
            <a:r>
              <a:rPr lang="en-GB" dirty="0"/>
              <a:t>Machine learning algorithm associates with irAE development</a:t>
            </a:r>
          </a:p>
          <a:p>
            <a:r>
              <a:rPr lang="en-GB" dirty="0"/>
              <a:t>irAE: annotated by treating physicians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C61677-9DBE-A766-C727-B8CAA0871A5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2367" y="4332543"/>
            <a:ext cx="6006655" cy="1993240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F35C7278-A848-253F-B26F-366A3E068F38}"/>
              </a:ext>
            </a:extLst>
          </p:cNvPr>
          <p:cNvGraphicFramePr>
            <a:graphicFrameLocks/>
          </p:cNvGraphicFramePr>
          <p:nvPr/>
        </p:nvGraphicFramePr>
        <p:xfrm>
          <a:off x="8420878" y="423723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25822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DE3A37A-5687-5C8B-0664-3786ACE3DA63}"/>
              </a:ext>
            </a:extLst>
          </p:cNvPr>
          <p:cNvSpPr>
            <a:spLocks/>
          </p:cNvSpPr>
          <p:nvPr/>
        </p:nvSpPr>
        <p:spPr>
          <a:xfrm>
            <a:off x="6598479" y="1488354"/>
            <a:ext cx="4937999" cy="3946241"/>
          </a:xfrm>
          <a:prstGeom prst="roundRect">
            <a:avLst>
              <a:gd name="adj" fmla="val 7042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895C4C0-5F41-2CCC-B272-9DE903C44504}"/>
              </a:ext>
            </a:extLst>
          </p:cNvPr>
          <p:cNvSpPr>
            <a:spLocks/>
          </p:cNvSpPr>
          <p:nvPr/>
        </p:nvSpPr>
        <p:spPr>
          <a:xfrm>
            <a:off x="512725" y="1488354"/>
            <a:ext cx="4937999" cy="3946241"/>
          </a:xfrm>
          <a:prstGeom prst="roundRect">
            <a:avLst>
              <a:gd name="adj" fmla="val 7042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6908CF-8D24-411A-63BF-4E082AF2C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evaluation of the irAE predictor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701E51-6136-39C8-ABB5-CB261F9E58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600" dirty="0"/>
              <a:t>Cross-validation results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02116-35AF-4487-E9E9-292EBE5118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885629-5354-67ED-CAC2-C67714BDD6B1}"/>
              </a:ext>
            </a:extLst>
          </p:cNvPr>
          <p:cNvGrpSpPr/>
          <p:nvPr/>
        </p:nvGrpSpPr>
        <p:grpSpPr>
          <a:xfrm>
            <a:off x="7095231" y="1632817"/>
            <a:ext cx="4838131" cy="3610915"/>
            <a:chOff x="4363934" y="1246593"/>
            <a:chExt cx="3628598" cy="270818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C2ADE64-5428-D6B4-F0B9-7AA1B4E25E23}"/>
                </a:ext>
              </a:extLst>
            </p:cNvPr>
            <p:cNvGrpSpPr/>
            <p:nvPr/>
          </p:nvGrpSpPr>
          <p:grpSpPr>
            <a:xfrm>
              <a:off x="4363934" y="1246593"/>
              <a:ext cx="3628598" cy="2708186"/>
              <a:chOff x="4363934" y="1246593"/>
              <a:chExt cx="3628598" cy="270818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4ABA1F-81CB-0238-9A8F-457C1B599D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74647" y="1277728"/>
                <a:ext cx="2710073" cy="2548965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6F245CE-2351-36CE-50ED-810EAC286694}"/>
                  </a:ext>
                </a:extLst>
              </p:cNvPr>
              <p:cNvSpPr/>
              <p:nvPr/>
            </p:nvSpPr>
            <p:spPr>
              <a:xfrm>
                <a:off x="4933096" y="3544138"/>
                <a:ext cx="2423440" cy="4106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3D4742-7AF3-23A5-FC70-8FFBA2FA535D}"/>
                  </a:ext>
                </a:extLst>
              </p:cNvPr>
              <p:cNvSpPr txBox="1"/>
              <p:nvPr/>
            </p:nvSpPr>
            <p:spPr>
              <a:xfrm>
                <a:off x="4742917" y="3695500"/>
                <a:ext cx="3249615" cy="253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en-US" sz="1600">
                    <a:solidFill>
                      <a:prstClr val="black"/>
                    </a:solidFill>
                    <a:latin typeface="Arial"/>
                  </a:rPr>
                  <a:t>Predicted severe irAE probability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D5F558-9807-514D-A1A6-C19C6D644A65}"/>
                  </a:ext>
                </a:extLst>
              </p:cNvPr>
              <p:cNvSpPr txBox="1"/>
              <p:nvPr/>
            </p:nvSpPr>
            <p:spPr>
              <a:xfrm>
                <a:off x="6967608" y="3483768"/>
                <a:ext cx="556260" cy="238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en-US" sz="1467">
                    <a:solidFill>
                      <a:prstClr val="black"/>
                    </a:solidFill>
                    <a:latin typeface="Arial"/>
                  </a:rPr>
                  <a:t>0.6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E1ACBE-5239-8E5D-CFF5-46AB88832583}"/>
                  </a:ext>
                </a:extLst>
              </p:cNvPr>
              <p:cNvSpPr txBox="1"/>
              <p:nvPr/>
            </p:nvSpPr>
            <p:spPr>
              <a:xfrm>
                <a:off x="6325240" y="3483768"/>
                <a:ext cx="556260" cy="238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en-US" sz="1467">
                    <a:solidFill>
                      <a:prstClr val="black"/>
                    </a:solidFill>
                    <a:latin typeface="Arial"/>
                  </a:rPr>
                  <a:t>0.4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E93302-279E-563A-8C39-0B686EA31CE8}"/>
                  </a:ext>
                </a:extLst>
              </p:cNvPr>
              <p:cNvSpPr txBox="1"/>
              <p:nvPr/>
            </p:nvSpPr>
            <p:spPr>
              <a:xfrm>
                <a:off x="5651185" y="3483768"/>
                <a:ext cx="556260" cy="238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en-US" sz="1467">
                    <a:solidFill>
                      <a:prstClr val="black"/>
                    </a:solidFill>
                    <a:latin typeface="Arial"/>
                  </a:rPr>
                  <a:t>0.2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EDE475-95FB-E95A-4221-03BC9D244E4D}"/>
                  </a:ext>
                </a:extLst>
              </p:cNvPr>
              <p:cNvSpPr txBox="1"/>
              <p:nvPr/>
            </p:nvSpPr>
            <p:spPr>
              <a:xfrm>
                <a:off x="4977719" y="3492834"/>
                <a:ext cx="556260" cy="238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en-US" sz="1467">
                    <a:solidFill>
                      <a:prstClr val="black"/>
                    </a:solidFill>
                    <a:latin typeface="Arial"/>
                  </a:rPr>
                  <a:t>0.0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B005E03-C1F4-FAEE-0168-8ECA113459E9}"/>
                  </a:ext>
                </a:extLst>
              </p:cNvPr>
              <p:cNvSpPr/>
              <p:nvPr/>
            </p:nvSpPr>
            <p:spPr>
              <a:xfrm rot="16200000">
                <a:off x="3499095" y="2142566"/>
                <a:ext cx="2285936" cy="5562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0F3F37-50F1-E1BD-0C8F-AC3D569B4C6D}"/>
                  </a:ext>
                </a:extLst>
              </p:cNvPr>
              <p:cNvSpPr txBox="1"/>
              <p:nvPr/>
            </p:nvSpPr>
            <p:spPr>
              <a:xfrm>
                <a:off x="4622377" y="2863938"/>
                <a:ext cx="556260" cy="238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en-US" sz="1467">
                    <a:solidFill>
                      <a:prstClr val="black"/>
                    </a:solidFill>
                    <a:latin typeface="Arial"/>
                  </a:rPr>
                  <a:t>0.1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65E3E6-1E9C-B2C2-6030-919ECD8E5CA8}"/>
                  </a:ext>
                </a:extLst>
              </p:cNvPr>
              <p:cNvSpPr txBox="1"/>
              <p:nvPr/>
            </p:nvSpPr>
            <p:spPr>
              <a:xfrm>
                <a:off x="4622377" y="2533722"/>
                <a:ext cx="556260" cy="238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en-US" sz="1467">
                    <a:solidFill>
                      <a:prstClr val="black"/>
                    </a:solidFill>
                    <a:latin typeface="Arial"/>
                  </a:rPr>
                  <a:t>0.2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D741EF-FF8E-54A1-003F-09378074FCFA}"/>
                  </a:ext>
                </a:extLst>
              </p:cNvPr>
              <p:cNvSpPr txBox="1"/>
              <p:nvPr/>
            </p:nvSpPr>
            <p:spPr>
              <a:xfrm>
                <a:off x="4622377" y="1246593"/>
                <a:ext cx="556260" cy="238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en-US" sz="1467">
                    <a:solidFill>
                      <a:prstClr val="black"/>
                    </a:solidFill>
                    <a:latin typeface="Arial"/>
                  </a:rPr>
                  <a:t>0.6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B00CB2-21F3-9D7C-F4BF-70C93BDFBB91}"/>
                  </a:ext>
                </a:extLst>
              </p:cNvPr>
              <p:cNvSpPr txBox="1"/>
              <p:nvPr/>
            </p:nvSpPr>
            <p:spPr>
              <a:xfrm>
                <a:off x="4622377" y="2216558"/>
                <a:ext cx="556260" cy="238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en-US" sz="1467">
                    <a:solidFill>
                      <a:prstClr val="black"/>
                    </a:solidFill>
                    <a:latin typeface="Arial"/>
                  </a:rPr>
                  <a:t>0.3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11E68D-528F-A7EC-7D39-EBEE32055781}"/>
                  </a:ext>
                </a:extLst>
              </p:cNvPr>
              <p:cNvSpPr txBox="1"/>
              <p:nvPr/>
            </p:nvSpPr>
            <p:spPr>
              <a:xfrm>
                <a:off x="4622377" y="1886665"/>
                <a:ext cx="556260" cy="238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en-US" sz="1467">
                    <a:solidFill>
                      <a:prstClr val="black"/>
                    </a:solidFill>
                    <a:latin typeface="Arial"/>
                  </a:rPr>
                  <a:t>0.4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E0DE7F-BFB3-F2D3-3F6F-0B9A1AB26FE4}"/>
                  </a:ext>
                </a:extLst>
              </p:cNvPr>
              <p:cNvSpPr txBox="1"/>
              <p:nvPr/>
            </p:nvSpPr>
            <p:spPr>
              <a:xfrm>
                <a:off x="4622377" y="1557427"/>
                <a:ext cx="556260" cy="238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en-US" sz="1467">
                    <a:solidFill>
                      <a:prstClr val="black"/>
                    </a:solidFill>
                    <a:latin typeface="Arial"/>
                  </a:rPr>
                  <a:t>0.5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C8AE85-92D8-87F6-10C9-C5ADB9383B35}"/>
                  </a:ext>
                </a:extLst>
              </p:cNvPr>
              <p:cNvSpPr txBox="1"/>
              <p:nvPr/>
            </p:nvSpPr>
            <p:spPr>
              <a:xfrm rot="16200000">
                <a:off x="3563867" y="2119116"/>
                <a:ext cx="1877133" cy="253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en-US" sz="1600">
                    <a:solidFill>
                      <a:prstClr val="black"/>
                    </a:solidFill>
                    <a:latin typeface="Arial"/>
                  </a:rPr>
                  <a:t>Severe irAE rate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A795D9C-9E44-460B-EEC0-3F097913BD04}"/>
                  </a:ext>
                </a:extLst>
              </p:cNvPr>
              <p:cNvSpPr txBox="1"/>
              <p:nvPr/>
            </p:nvSpPr>
            <p:spPr>
              <a:xfrm>
                <a:off x="4622377" y="3177747"/>
                <a:ext cx="556260" cy="238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en-US" sz="1467">
                    <a:solidFill>
                      <a:prstClr val="black"/>
                    </a:solidFill>
                    <a:latin typeface="Arial"/>
                  </a:rPr>
                  <a:t>0.0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789DAB-7079-9FEC-12D1-FABBDBEFAE28}"/>
                </a:ext>
              </a:extLst>
            </p:cNvPr>
            <p:cNvSpPr txBox="1"/>
            <p:nvPr/>
          </p:nvSpPr>
          <p:spPr>
            <a:xfrm>
              <a:off x="5781580" y="2863938"/>
              <a:ext cx="1404367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/>
              <a:r>
                <a:rPr lang="en-US" sz="1600">
                  <a:solidFill>
                    <a:prstClr val="black"/>
                  </a:solidFill>
                  <a:latin typeface="Arial"/>
                </a:rPr>
                <a:t>R</a:t>
              </a:r>
              <a:r>
                <a:rPr lang="en-US" sz="1600" baseline="30000">
                  <a:solidFill>
                    <a:prstClr val="black"/>
                  </a:solidFill>
                  <a:latin typeface="Arial"/>
                </a:rPr>
                <a:t>2 </a:t>
              </a:r>
              <a:r>
                <a:rPr lang="en-US" sz="1600">
                  <a:solidFill>
                    <a:prstClr val="black"/>
                  </a:solidFill>
                  <a:latin typeface="Arial"/>
                </a:rPr>
                <a:t>= 0.88</a:t>
              </a:r>
            </a:p>
            <a:p>
              <a:pPr defTabSz="609585"/>
              <a:r>
                <a:rPr lang="en-US" sz="1600">
                  <a:solidFill>
                    <a:prstClr val="black"/>
                  </a:solidFill>
                  <a:latin typeface="Arial"/>
                </a:rPr>
                <a:t>p-value: 0.0016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B9702E-2DA3-173C-B419-79BABDCFDD2A}"/>
              </a:ext>
            </a:extLst>
          </p:cNvPr>
          <p:cNvGrpSpPr/>
          <p:nvPr/>
        </p:nvGrpSpPr>
        <p:grpSpPr>
          <a:xfrm>
            <a:off x="832499" y="1632816"/>
            <a:ext cx="4059368" cy="3582806"/>
            <a:chOff x="1329984" y="1277727"/>
            <a:chExt cx="3044526" cy="268710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7896BFD-436B-B802-C4A6-E3A1DE858AFF}"/>
                </a:ext>
              </a:extLst>
            </p:cNvPr>
            <p:cNvGrpSpPr/>
            <p:nvPr/>
          </p:nvGrpSpPr>
          <p:grpSpPr>
            <a:xfrm>
              <a:off x="1329984" y="1277727"/>
              <a:ext cx="3044526" cy="2687104"/>
              <a:chOff x="1329984" y="1277727"/>
              <a:chExt cx="3044526" cy="268710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E263F140-9757-568E-4DB1-6324D385D5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5327" y="1277728"/>
                <a:ext cx="2846575" cy="2687103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CA87DC4-2185-9B1F-C5CC-572D8452D00E}"/>
                  </a:ext>
                </a:extLst>
              </p:cNvPr>
              <p:cNvSpPr/>
              <p:nvPr/>
            </p:nvSpPr>
            <p:spPr>
              <a:xfrm>
                <a:off x="1782800" y="3544139"/>
                <a:ext cx="2423440" cy="4106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DFC6E6C-DA04-DCB0-48AB-432C4ADC1F03}"/>
                  </a:ext>
                </a:extLst>
              </p:cNvPr>
              <p:cNvSpPr txBox="1"/>
              <p:nvPr/>
            </p:nvSpPr>
            <p:spPr>
              <a:xfrm>
                <a:off x="1828800" y="3497580"/>
                <a:ext cx="556260" cy="238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en-US" sz="1467">
                    <a:solidFill>
                      <a:prstClr val="black"/>
                    </a:solidFill>
                    <a:latin typeface="Arial"/>
                  </a:rPr>
                  <a:t>0.0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8DB7679-9DF5-9150-6A19-96B93AF72478}"/>
                  </a:ext>
                </a:extLst>
              </p:cNvPr>
              <p:cNvSpPr txBox="1"/>
              <p:nvPr/>
            </p:nvSpPr>
            <p:spPr>
              <a:xfrm>
                <a:off x="2823525" y="3507730"/>
                <a:ext cx="556260" cy="238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en-US" sz="1467">
                    <a:solidFill>
                      <a:prstClr val="black"/>
                    </a:solidFill>
                    <a:latin typeface="Arial"/>
                  </a:rPr>
                  <a:t>0.5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647A10A-306D-A6B4-4039-68C41E9AA24A}"/>
                  </a:ext>
                </a:extLst>
              </p:cNvPr>
              <p:cNvSpPr txBox="1"/>
              <p:nvPr/>
            </p:nvSpPr>
            <p:spPr>
              <a:xfrm>
                <a:off x="3818250" y="3497580"/>
                <a:ext cx="556260" cy="238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en-US" sz="1467">
                    <a:solidFill>
                      <a:prstClr val="black"/>
                    </a:solidFill>
                    <a:latin typeface="Arial"/>
                  </a:rPr>
                  <a:t>1.0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73BDCE6-B26A-F6A6-87EE-0EECF4CB3E78}"/>
                  </a:ext>
                </a:extLst>
              </p:cNvPr>
              <p:cNvSpPr/>
              <p:nvPr/>
            </p:nvSpPr>
            <p:spPr>
              <a:xfrm rot="16200000">
                <a:off x="472788" y="2134923"/>
                <a:ext cx="2270649" cy="5562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85"/>
                <a:endParaRPr lang="en-US" sz="24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E41DD6C-C891-5F66-7294-7A4D2A5CEB0C}"/>
                  </a:ext>
                </a:extLst>
              </p:cNvPr>
              <p:cNvSpPr txBox="1"/>
              <p:nvPr/>
            </p:nvSpPr>
            <p:spPr>
              <a:xfrm>
                <a:off x="1576710" y="3258227"/>
                <a:ext cx="556260" cy="238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en-US" sz="1467">
                    <a:solidFill>
                      <a:prstClr val="black"/>
                    </a:solidFill>
                    <a:latin typeface="Arial"/>
                  </a:rPr>
                  <a:t>0.0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CD03841-CA37-A6FF-A3FE-20B3D5EFF3C5}"/>
                  </a:ext>
                </a:extLst>
              </p:cNvPr>
              <p:cNvSpPr txBox="1"/>
              <p:nvPr/>
            </p:nvSpPr>
            <p:spPr>
              <a:xfrm>
                <a:off x="1569090" y="2883184"/>
                <a:ext cx="556260" cy="238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en-US" sz="1467">
                    <a:solidFill>
                      <a:prstClr val="black"/>
                    </a:solidFill>
                    <a:latin typeface="Arial"/>
                  </a:rPr>
                  <a:t>0.2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1648A69-3EC8-4906-6747-0E12E0ED46AD}"/>
                  </a:ext>
                </a:extLst>
              </p:cNvPr>
              <p:cNvSpPr txBox="1"/>
              <p:nvPr/>
            </p:nvSpPr>
            <p:spPr>
              <a:xfrm>
                <a:off x="1569720" y="1307507"/>
                <a:ext cx="556260" cy="238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en-US" sz="1467">
                    <a:solidFill>
                      <a:prstClr val="black"/>
                    </a:solidFill>
                    <a:latin typeface="Arial"/>
                  </a:rPr>
                  <a:t>1.0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6C60464-47B8-2F4A-A374-FC7886373830}"/>
                  </a:ext>
                </a:extLst>
              </p:cNvPr>
              <p:cNvSpPr txBox="1"/>
              <p:nvPr/>
            </p:nvSpPr>
            <p:spPr>
              <a:xfrm>
                <a:off x="1565595" y="2491784"/>
                <a:ext cx="556260" cy="238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en-US" sz="1467">
                    <a:solidFill>
                      <a:prstClr val="black"/>
                    </a:solidFill>
                    <a:latin typeface="Arial"/>
                  </a:rPr>
                  <a:t>0.4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F7DD1C2-B2C3-78F0-6368-338E262B2FC6}"/>
                  </a:ext>
                </a:extLst>
              </p:cNvPr>
              <p:cNvSpPr txBox="1"/>
              <p:nvPr/>
            </p:nvSpPr>
            <p:spPr>
              <a:xfrm>
                <a:off x="1562100" y="2090454"/>
                <a:ext cx="556260" cy="238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en-US" sz="1467">
                    <a:solidFill>
                      <a:prstClr val="black"/>
                    </a:solidFill>
                    <a:latin typeface="Arial"/>
                  </a:rPr>
                  <a:t>0.6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1CDB51-1039-AFFB-1D66-5BF9C5DD4A28}"/>
                  </a:ext>
                </a:extLst>
              </p:cNvPr>
              <p:cNvSpPr txBox="1"/>
              <p:nvPr/>
            </p:nvSpPr>
            <p:spPr>
              <a:xfrm>
                <a:off x="1564747" y="1699304"/>
                <a:ext cx="556260" cy="238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en-US" sz="1467">
                    <a:solidFill>
                      <a:prstClr val="black"/>
                    </a:solidFill>
                    <a:latin typeface="Arial"/>
                  </a:rPr>
                  <a:t>0.8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4DE25DB-E399-4C70-CF9C-0A65723F05BC}"/>
                  </a:ext>
                </a:extLst>
              </p:cNvPr>
              <p:cNvSpPr txBox="1"/>
              <p:nvPr/>
            </p:nvSpPr>
            <p:spPr>
              <a:xfrm>
                <a:off x="2514366" y="3702913"/>
                <a:ext cx="1623060" cy="253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en-US" sz="1600">
                    <a:solidFill>
                      <a:prstClr val="black"/>
                    </a:solidFill>
                    <a:latin typeface="Arial"/>
                  </a:rPr>
                  <a:t>1-Specificity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DF11275-C116-99DF-8813-752C381805C4}"/>
                  </a:ext>
                </a:extLst>
              </p:cNvPr>
              <p:cNvSpPr txBox="1"/>
              <p:nvPr/>
            </p:nvSpPr>
            <p:spPr>
              <a:xfrm rot="16200000">
                <a:off x="912480" y="2260338"/>
                <a:ext cx="110175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/>
                <a:r>
                  <a:rPr lang="en-US" sz="1600">
                    <a:solidFill>
                      <a:prstClr val="black"/>
                    </a:solidFill>
                    <a:latin typeface="Arial"/>
                  </a:rPr>
                  <a:t>Sensitivity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E149BD-1B2E-7EEA-67FF-EA47772CD336}"/>
                </a:ext>
              </a:extLst>
            </p:cNvPr>
            <p:cNvSpPr/>
            <p:nvPr/>
          </p:nvSpPr>
          <p:spPr>
            <a:xfrm>
              <a:off x="2862687" y="2793302"/>
              <a:ext cx="1016000" cy="4106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4E26B3-4517-26BC-00B8-8A9C7F78CCE3}"/>
                </a:ext>
              </a:extLst>
            </p:cNvPr>
            <p:cNvSpPr txBox="1"/>
            <p:nvPr/>
          </p:nvSpPr>
          <p:spPr>
            <a:xfrm>
              <a:off x="2635967" y="2875671"/>
              <a:ext cx="1408272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/>
              <a:r>
                <a:rPr lang="en-US" sz="1600">
                  <a:solidFill>
                    <a:prstClr val="black"/>
                  </a:solidFill>
                  <a:latin typeface="Arial"/>
                </a:rPr>
                <a:t>AUC = 0.62</a:t>
              </a:r>
            </a:p>
            <a:p>
              <a:pPr defTabSz="609585"/>
              <a:r>
                <a:rPr lang="en-US" sz="1600">
                  <a:solidFill>
                    <a:prstClr val="black"/>
                  </a:solidFill>
                  <a:latin typeface="Arial"/>
                </a:rPr>
                <a:t>p-value: 0.004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91C5D4D-8263-B194-D145-E405C322EF23}"/>
              </a:ext>
            </a:extLst>
          </p:cNvPr>
          <p:cNvCxnSpPr/>
          <p:nvPr/>
        </p:nvCxnSpPr>
        <p:spPr>
          <a:xfrm>
            <a:off x="5754964" y="1284028"/>
            <a:ext cx="0" cy="4933653"/>
          </a:xfrm>
          <a:prstGeom prst="line">
            <a:avLst/>
          </a:prstGeom>
          <a:ln>
            <a:solidFill>
              <a:schemeClr val="dk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3C43EA4-E7C2-3B17-3EE1-5861B1011164}"/>
              </a:ext>
            </a:extLst>
          </p:cNvPr>
          <p:cNvSpPr txBox="1"/>
          <p:nvPr/>
        </p:nvSpPr>
        <p:spPr>
          <a:xfrm>
            <a:off x="394951" y="1516004"/>
            <a:ext cx="5204176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09585"/>
            <a:endParaRPr lang="en-US" sz="2400">
              <a:solidFill>
                <a:prstClr val="black"/>
              </a:solidFill>
              <a:latin typeface="Arial"/>
            </a:endParaRPr>
          </a:p>
          <a:p>
            <a:pPr defTabSz="609585"/>
            <a:endParaRPr lang="en-US" sz="2400">
              <a:solidFill>
                <a:prstClr val="black"/>
              </a:solidFill>
              <a:latin typeface="Arial"/>
            </a:endParaRPr>
          </a:p>
          <a:p>
            <a:pPr defTabSz="609585"/>
            <a:endParaRPr lang="en-US" sz="2400">
              <a:solidFill>
                <a:prstClr val="black"/>
              </a:solidFill>
              <a:latin typeface="Arial"/>
            </a:endParaRPr>
          </a:p>
          <a:p>
            <a:pPr defTabSz="609585"/>
            <a:endParaRPr lang="en-US" sz="2400">
              <a:solidFill>
                <a:prstClr val="black"/>
              </a:solidFill>
              <a:latin typeface="Arial"/>
            </a:endParaRPr>
          </a:p>
          <a:p>
            <a:pPr defTabSz="609585"/>
            <a:endParaRPr lang="en-US" sz="2400">
              <a:solidFill>
                <a:prstClr val="black"/>
              </a:solidFill>
              <a:latin typeface="Arial"/>
            </a:endParaRPr>
          </a:p>
          <a:p>
            <a:pPr defTabSz="609585"/>
            <a:endParaRPr lang="en-US" sz="2400">
              <a:solidFill>
                <a:prstClr val="black"/>
              </a:solidFill>
              <a:latin typeface="Arial"/>
            </a:endParaRPr>
          </a:p>
          <a:p>
            <a:pPr defTabSz="609585"/>
            <a:endParaRPr lang="en-US" sz="2400">
              <a:solidFill>
                <a:prstClr val="black"/>
              </a:solidFill>
              <a:latin typeface="Arial"/>
            </a:endParaRPr>
          </a:p>
          <a:p>
            <a:pPr defTabSz="609585"/>
            <a:endParaRPr lang="en-US" sz="2400">
              <a:solidFill>
                <a:prstClr val="black"/>
              </a:solidFill>
              <a:latin typeface="Arial"/>
            </a:endParaRPr>
          </a:p>
          <a:p>
            <a:pPr defTabSz="609585"/>
            <a:endParaRPr lang="en-US" sz="2400">
              <a:solidFill>
                <a:prstClr val="black"/>
              </a:solidFill>
              <a:latin typeface="Arial"/>
            </a:endParaRPr>
          </a:p>
          <a:p>
            <a:pPr defTabSz="609585"/>
            <a:endParaRPr lang="en-US" sz="2400">
              <a:solidFill>
                <a:prstClr val="black"/>
              </a:solidFill>
              <a:latin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F3C99A5-BAEB-9E4F-42E0-FA1561F46818}"/>
              </a:ext>
            </a:extLst>
          </p:cNvPr>
          <p:cNvSpPr txBox="1"/>
          <p:nvPr/>
        </p:nvSpPr>
        <p:spPr>
          <a:xfrm>
            <a:off x="6574548" y="1516004"/>
            <a:ext cx="5204176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09585"/>
            <a:endParaRPr lang="en-US" sz="2400">
              <a:solidFill>
                <a:prstClr val="black"/>
              </a:solidFill>
              <a:latin typeface="Arial"/>
            </a:endParaRPr>
          </a:p>
          <a:p>
            <a:pPr defTabSz="609585"/>
            <a:endParaRPr lang="en-US" sz="2400">
              <a:solidFill>
                <a:prstClr val="black"/>
              </a:solidFill>
              <a:latin typeface="Arial"/>
            </a:endParaRPr>
          </a:p>
          <a:p>
            <a:pPr defTabSz="609585"/>
            <a:endParaRPr lang="en-US" sz="2400">
              <a:solidFill>
                <a:prstClr val="black"/>
              </a:solidFill>
              <a:latin typeface="Arial"/>
            </a:endParaRPr>
          </a:p>
          <a:p>
            <a:pPr defTabSz="609585"/>
            <a:endParaRPr lang="en-US" sz="2400">
              <a:solidFill>
                <a:prstClr val="black"/>
              </a:solidFill>
              <a:latin typeface="Arial"/>
            </a:endParaRPr>
          </a:p>
          <a:p>
            <a:pPr defTabSz="609585"/>
            <a:endParaRPr lang="en-US" sz="2400">
              <a:solidFill>
                <a:prstClr val="black"/>
              </a:solidFill>
              <a:latin typeface="Arial"/>
            </a:endParaRPr>
          </a:p>
          <a:p>
            <a:pPr defTabSz="609585"/>
            <a:endParaRPr lang="en-US" sz="2400">
              <a:solidFill>
                <a:prstClr val="black"/>
              </a:solidFill>
              <a:latin typeface="Arial"/>
            </a:endParaRPr>
          </a:p>
          <a:p>
            <a:pPr defTabSz="609585"/>
            <a:endParaRPr lang="en-US" sz="2400">
              <a:solidFill>
                <a:prstClr val="black"/>
              </a:solidFill>
              <a:latin typeface="Arial"/>
            </a:endParaRPr>
          </a:p>
          <a:p>
            <a:pPr defTabSz="609585"/>
            <a:endParaRPr lang="en-US" sz="2400">
              <a:solidFill>
                <a:prstClr val="black"/>
              </a:solidFill>
              <a:latin typeface="Arial"/>
            </a:endParaRPr>
          </a:p>
          <a:p>
            <a:pPr defTabSz="609585"/>
            <a:endParaRPr lang="en-US" sz="2400">
              <a:solidFill>
                <a:prstClr val="black"/>
              </a:solidFill>
              <a:latin typeface="Arial"/>
            </a:endParaRPr>
          </a:p>
          <a:p>
            <a:pPr defTabSz="609585"/>
            <a:endParaRPr lang="en-US" sz="2400">
              <a:solidFill>
                <a:prstClr val="black"/>
              </a:solidFill>
              <a:latin typeface="Arial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95325B-8B8A-CCAE-CCF5-049FC2B6A5A5}"/>
              </a:ext>
            </a:extLst>
          </p:cNvPr>
          <p:cNvSpPr txBox="1"/>
          <p:nvPr/>
        </p:nvSpPr>
        <p:spPr>
          <a:xfrm>
            <a:off x="394951" y="5639276"/>
            <a:ext cx="5204176" cy="666977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609585"/>
            <a:r>
              <a:rPr lang="en-US" sz="1867" dirty="0">
                <a:solidFill>
                  <a:prstClr val="black"/>
                </a:solidFill>
              </a:rPr>
              <a:t>irAE model demonstrated statistically significant predictive capabilities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8A4F13-40A2-E722-FC38-7DE8FB85EFCC}"/>
              </a:ext>
            </a:extLst>
          </p:cNvPr>
          <p:cNvSpPr txBox="1"/>
          <p:nvPr/>
        </p:nvSpPr>
        <p:spPr>
          <a:xfrm>
            <a:off x="5891246" y="5633198"/>
            <a:ext cx="6188359" cy="666977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609585"/>
            <a:r>
              <a:rPr lang="en-US" sz="1867" dirty="0">
                <a:solidFill>
                  <a:prstClr val="black"/>
                </a:solidFill>
              </a:rPr>
              <a:t>High correlation between predicted severe irAE probability and the observed severe irAE rate</a:t>
            </a:r>
          </a:p>
        </p:txBody>
      </p:sp>
    </p:spTree>
    <p:extLst>
      <p:ext uri="{BB962C8B-B14F-4D97-AF65-F5344CB8AC3E}">
        <p14:creationId xmlns:p14="http://schemas.microsoft.com/office/powerpoint/2010/main" val="1986693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AEE2367-0D0E-6390-8A5C-BC4DCF649840}"/>
              </a:ext>
            </a:extLst>
          </p:cNvPr>
          <p:cNvSpPr>
            <a:spLocks/>
          </p:cNvSpPr>
          <p:nvPr/>
        </p:nvSpPr>
        <p:spPr>
          <a:xfrm>
            <a:off x="5716901" y="1276452"/>
            <a:ext cx="6348098" cy="4270666"/>
          </a:xfrm>
          <a:prstGeom prst="roundRect">
            <a:avLst>
              <a:gd name="adj" fmla="val 7042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A25860A-D47A-7BCD-59E3-9FDCF16234CB}"/>
              </a:ext>
            </a:extLst>
          </p:cNvPr>
          <p:cNvSpPr>
            <a:spLocks/>
          </p:cNvSpPr>
          <p:nvPr/>
        </p:nvSpPr>
        <p:spPr>
          <a:xfrm>
            <a:off x="512725" y="1276452"/>
            <a:ext cx="4937999" cy="4270666"/>
          </a:xfrm>
          <a:prstGeom prst="roundRect">
            <a:avLst>
              <a:gd name="adj" fmla="val 7042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D8DA5B-5BEB-AF78-28C6-55AB20411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Key biological signals from each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78090-5C39-DBA8-D0BA-35FFBFB359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Each model displays distinct biology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708C3-A38F-EC9E-B2CD-94718F0DA7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|    </a:t>
            </a:r>
            <a:fld id="{298D9031-2DC4-6A42-8DBA-0D4123D26D12}" type="slidenum">
              <a:rPr lang="en-US" smtClean="0">
                <a:latin typeface="+mn-lt"/>
              </a:rPr>
              <a:pPr/>
              <a:t>4</a:t>
            </a:fld>
            <a:endParaRPr lang="en-US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A9192A-968C-AE32-4416-B29040CE219F}"/>
              </a:ext>
            </a:extLst>
          </p:cNvPr>
          <p:cNvSpPr txBox="1"/>
          <p:nvPr/>
        </p:nvSpPr>
        <p:spPr>
          <a:xfrm>
            <a:off x="8726615" y="2052444"/>
            <a:ext cx="1159686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1467" dirty="0">
                <a:solidFill>
                  <a:srgbClr val="0070C0"/>
                </a:solidFill>
              </a:rPr>
              <a:t>Mainly myeloblast-origin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5858AF-7AC7-7DBC-93AE-F28A9D4A8B05}"/>
              </a:ext>
            </a:extLst>
          </p:cNvPr>
          <p:cNvSpPr txBox="1"/>
          <p:nvPr/>
        </p:nvSpPr>
        <p:spPr>
          <a:xfrm>
            <a:off x="8776272" y="4040438"/>
            <a:ext cx="1564799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1467">
                <a:solidFill>
                  <a:srgbClr val="0070C0"/>
                </a:solidFill>
              </a:rPr>
              <a:t>Mainly lymphocytes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4B97E2-6167-9281-CE5C-F9952749D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9145" y="1442942"/>
            <a:ext cx="1720130" cy="4020028"/>
          </a:xfrm>
          <a:prstGeom prst="rect">
            <a:avLst/>
          </a:prstGeom>
        </p:spPr>
      </p:pic>
      <p:sp>
        <p:nvSpPr>
          <p:cNvPr id="14" name="Right Bracket 13">
            <a:extLst>
              <a:ext uri="{FF2B5EF4-FFF2-40B4-BE49-F238E27FC236}">
                <a16:creationId xmlns:a16="http://schemas.microsoft.com/office/drawing/2014/main" id="{3DA4A65F-1493-375A-F174-FD2632715959}"/>
              </a:ext>
            </a:extLst>
          </p:cNvPr>
          <p:cNvSpPr/>
          <p:nvPr/>
        </p:nvSpPr>
        <p:spPr>
          <a:xfrm>
            <a:off x="11703224" y="1667292"/>
            <a:ext cx="57641" cy="1217532"/>
          </a:xfrm>
          <a:prstGeom prst="righ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5" name="Right Bracket 14">
            <a:extLst>
              <a:ext uri="{FF2B5EF4-FFF2-40B4-BE49-F238E27FC236}">
                <a16:creationId xmlns:a16="http://schemas.microsoft.com/office/drawing/2014/main" id="{057CB38D-EAE4-C406-1C38-A7B375BA7A1C}"/>
              </a:ext>
            </a:extLst>
          </p:cNvPr>
          <p:cNvSpPr/>
          <p:nvPr/>
        </p:nvSpPr>
        <p:spPr>
          <a:xfrm>
            <a:off x="11706055" y="3150257"/>
            <a:ext cx="57641" cy="2312713"/>
          </a:xfrm>
          <a:prstGeom prst="righ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09585"/>
            <a:endParaRPr lang="en-US" sz="2400">
              <a:solidFill>
                <a:prstClr val="black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BBD336B-7384-DD03-2CE2-C146608C2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87" y="4318824"/>
            <a:ext cx="2396600" cy="4051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24E1D9-DE42-4A36-85F7-278D7518F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719" y="1927755"/>
            <a:ext cx="2424239" cy="23087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A8CAFF-600F-93A6-8EF3-00260D5C50AB}"/>
              </a:ext>
            </a:extLst>
          </p:cNvPr>
          <p:cNvSpPr txBox="1"/>
          <p:nvPr/>
        </p:nvSpPr>
        <p:spPr>
          <a:xfrm>
            <a:off x="6152325" y="4806581"/>
            <a:ext cx="200429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1067" i="1">
                <a:solidFill>
                  <a:prstClr val="black"/>
                </a:solidFill>
              </a:rPr>
              <a:t>Fisher exact test; FDR&lt;0.1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DA5A11-FD07-11DA-E7C5-66239F117569}"/>
              </a:ext>
            </a:extLst>
          </p:cNvPr>
          <p:cNvSpPr txBox="1"/>
          <p:nvPr/>
        </p:nvSpPr>
        <p:spPr>
          <a:xfrm>
            <a:off x="6038823" y="5832451"/>
            <a:ext cx="5204175" cy="379656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IL"/>
            </a:defPPr>
            <a:lvl1pPr algn="ctr" defTabSz="609585">
              <a:defRPr sz="1867">
                <a:solidFill>
                  <a:prstClr val="black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Neutrophil and monocyte related proteins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692DDB-5A21-AD30-12C4-AA5D0E6ED125}"/>
              </a:ext>
            </a:extLst>
          </p:cNvPr>
          <p:cNvSpPr txBox="1"/>
          <p:nvPr/>
        </p:nvSpPr>
        <p:spPr>
          <a:xfrm>
            <a:off x="6165073" y="1285708"/>
            <a:ext cx="5204175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09585"/>
            <a:r>
              <a:rPr lang="en-US" sz="1867" u="sng">
                <a:solidFill>
                  <a:prstClr val="black"/>
                </a:solidFill>
              </a:rPr>
              <a:t>Toxicity-Associated Proteins (TAPs)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55E0D5-709D-6ED2-1339-B7E33A8CD5ED}"/>
              </a:ext>
            </a:extLst>
          </p:cNvPr>
          <p:cNvSpPr txBox="1"/>
          <p:nvPr/>
        </p:nvSpPr>
        <p:spPr>
          <a:xfrm>
            <a:off x="233649" y="1284515"/>
            <a:ext cx="5204175" cy="379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09585"/>
            <a:r>
              <a:rPr lang="en-US" sz="1867" u="sng" dirty="0">
                <a:solidFill>
                  <a:prstClr val="black"/>
                </a:solidFill>
              </a:rPr>
              <a:t>Resistance-Associated Proteins (RAPs)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A99238-28ED-D12C-2942-2C8AD656A054}"/>
              </a:ext>
            </a:extLst>
          </p:cNvPr>
          <p:cNvSpPr txBox="1"/>
          <p:nvPr/>
        </p:nvSpPr>
        <p:spPr>
          <a:xfrm>
            <a:off x="222909" y="5684198"/>
            <a:ext cx="5204175" cy="666977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IL"/>
            </a:defPPr>
            <a:lvl1pPr algn="ctr" defTabSz="609585">
              <a:defRPr sz="1867">
                <a:solidFill>
                  <a:prstClr val="black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/>
              <a:t>Proteins higher in no clinical benefit are involved in different resistance mechanisms</a:t>
            </a:r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08E891C-DD02-EEBB-590D-CFA65F840F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52" b="41224"/>
          <a:stretch/>
        </p:blipFill>
        <p:spPr>
          <a:xfrm>
            <a:off x="692451" y="1634832"/>
            <a:ext cx="2362111" cy="253228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B1D88F7-771F-754E-2E7E-C2CA7D62295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53" t="60297" r="16096"/>
          <a:stretch/>
        </p:blipFill>
        <p:spPr>
          <a:xfrm>
            <a:off x="3210210" y="1664171"/>
            <a:ext cx="1962088" cy="171053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419560A-731F-4082-35C9-5236A5DCF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0471" y="3452956"/>
            <a:ext cx="1336498" cy="20069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33408-4CA4-D829-C064-5FC8501C5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6912" y="4915503"/>
            <a:ext cx="2066109" cy="47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82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0" grpId="0"/>
      <p:bldP spid="11" grpId="0"/>
      <p:bldP spid="14" grpId="0" animBg="1"/>
      <p:bldP spid="15" grpId="0" animBg="1"/>
      <p:bldP spid="18" grpId="0"/>
      <p:bldP spid="20" grpId="0" animBg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937903-8E1A-8B26-60DE-9E59547EF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Key biological signals from each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C8C04-7CA1-A6C1-46F6-8723681CF5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1600" dirty="0"/>
              <a:t>Small overlap between efficacy and toxicity predictions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8F516-CB6B-0A0C-2C3A-9F7F4C6181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|    </a:t>
            </a:r>
            <a:fld id="{298D9031-2DC4-6A42-8DBA-0D4123D26D12}" type="slidenum">
              <a:rPr lang="en-US" smtClean="0">
                <a:latin typeface="+mn-lt"/>
              </a:rPr>
              <a:pPr/>
              <a:t>5</a:t>
            </a:fld>
            <a:endParaRPr lang="en-US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84D683-B6F5-7B8C-2C02-5865A37C4EF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69808" y="1845739"/>
            <a:ext cx="4003219" cy="27738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BAAC51-5885-742B-28E7-7CF207F9DD34}"/>
              </a:ext>
            </a:extLst>
          </p:cNvPr>
          <p:cNvSpPr txBox="1"/>
          <p:nvPr/>
        </p:nvSpPr>
        <p:spPr>
          <a:xfrm>
            <a:off x="4816618" y="3005233"/>
            <a:ext cx="638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1600" b="1">
                <a:solidFill>
                  <a:schemeClr val="bg1"/>
                </a:solidFill>
              </a:rPr>
              <a:t>32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B8A66D-B420-84C6-5AE6-11D4A5DE3DD6}"/>
              </a:ext>
            </a:extLst>
          </p:cNvPr>
          <p:cNvSpPr txBox="1"/>
          <p:nvPr/>
        </p:nvSpPr>
        <p:spPr>
          <a:xfrm>
            <a:off x="4110163" y="2976022"/>
            <a:ext cx="638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1600" b="1">
                <a:solidFill>
                  <a:srgbClr val="50B848">
                    <a:lumMod val="20000"/>
                    <a:lumOff val="80000"/>
                  </a:srgbClr>
                </a:solidFill>
              </a:rPr>
              <a:t>81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83C451-1B40-4B6B-0C62-28462DCFC432}"/>
              </a:ext>
            </a:extLst>
          </p:cNvPr>
          <p:cNvSpPr txBox="1"/>
          <p:nvPr/>
        </p:nvSpPr>
        <p:spPr>
          <a:xfrm>
            <a:off x="5928619" y="3038233"/>
            <a:ext cx="638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1600" b="1">
                <a:solidFill>
                  <a:schemeClr val="bg2"/>
                </a:solidFill>
              </a:rPr>
              <a:t>199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FBE550-57D1-0FFC-FE4F-468454EC6F65}"/>
              </a:ext>
            </a:extLst>
          </p:cNvPr>
          <p:cNvSpPr txBox="1"/>
          <p:nvPr/>
        </p:nvSpPr>
        <p:spPr>
          <a:xfrm>
            <a:off x="3331489" y="2225888"/>
            <a:ext cx="922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en-US" sz="1600" i="1" dirty="0">
                <a:solidFill>
                  <a:schemeClr val="bg2"/>
                </a:solidFill>
              </a:rPr>
              <a:t>RAPs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52366E-66DE-7084-0E78-9E3F70143C29}"/>
              </a:ext>
            </a:extLst>
          </p:cNvPr>
          <p:cNvSpPr txBox="1"/>
          <p:nvPr/>
        </p:nvSpPr>
        <p:spPr>
          <a:xfrm>
            <a:off x="6921765" y="2074680"/>
            <a:ext cx="768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09585"/>
            <a:r>
              <a:rPr lang="en-US" sz="1600" b="1" i="1" dirty="0">
                <a:solidFill>
                  <a:schemeClr val="bg2"/>
                </a:solidFill>
              </a:rPr>
              <a:t>TAPs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81FCA4-F249-20C2-87C9-0159356AFC7E}"/>
              </a:ext>
            </a:extLst>
          </p:cNvPr>
          <p:cNvSpPr txBox="1"/>
          <p:nvPr/>
        </p:nvSpPr>
        <p:spPr>
          <a:xfrm>
            <a:off x="8316878" y="2988416"/>
            <a:ext cx="3478561" cy="54386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609585"/>
            <a:r>
              <a:rPr lang="en-US" sz="1467" b="1" dirty="0">
                <a:solidFill>
                  <a:prstClr val="white"/>
                </a:solidFill>
              </a:rPr>
              <a:t>RAP </a:t>
            </a:r>
            <a:r>
              <a:rPr lang="en-US" sz="1467" dirty="0">
                <a:solidFill>
                  <a:prstClr val="white"/>
                </a:solidFill>
              </a:rPr>
              <a:t>= Resistance-Associated Protein</a:t>
            </a:r>
          </a:p>
          <a:p>
            <a:pPr defTabSz="609585"/>
            <a:r>
              <a:rPr lang="en-US" sz="1467" b="1" dirty="0">
                <a:solidFill>
                  <a:prstClr val="white"/>
                </a:solidFill>
              </a:rPr>
              <a:t>TAP</a:t>
            </a:r>
            <a:r>
              <a:rPr lang="en-US" sz="1467" dirty="0">
                <a:solidFill>
                  <a:prstClr val="white"/>
                </a:solidFill>
              </a:rPr>
              <a:t> = Toxicity-Associated Protein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27150E-C6DF-E4D0-45E6-70A986031CE7}"/>
              </a:ext>
            </a:extLst>
          </p:cNvPr>
          <p:cNvSpPr txBox="1"/>
          <p:nvPr/>
        </p:nvSpPr>
        <p:spPr>
          <a:xfrm>
            <a:off x="2645695" y="5165212"/>
            <a:ext cx="6565847" cy="666977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IL"/>
            </a:defPPr>
            <a:lvl1pPr algn="ctr" defTabSz="609585">
              <a:defRPr sz="1867">
                <a:solidFill>
                  <a:prstClr val="black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Minimal overlap between proteins associated with clinical benefit (RAP) and irAEs (TAP)</a:t>
            </a:r>
          </a:p>
        </p:txBody>
      </p:sp>
    </p:spTree>
    <p:extLst>
      <p:ext uri="{BB962C8B-B14F-4D97-AF65-F5344CB8AC3E}">
        <p14:creationId xmlns:p14="http://schemas.microsoft.com/office/powerpoint/2010/main" val="1125582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EF2B589-A635-DE60-86BC-898B53344205}"/>
              </a:ext>
            </a:extLst>
          </p:cNvPr>
          <p:cNvSpPr>
            <a:spLocks/>
          </p:cNvSpPr>
          <p:nvPr/>
        </p:nvSpPr>
        <p:spPr>
          <a:xfrm>
            <a:off x="4895617" y="1333508"/>
            <a:ext cx="7074070" cy="4190984"/>
          </a:xfrm>
          <a:prstGeom prst="roundRect">
            <a:avLst>
              <a:gd name="adj" fmla="val 7042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F3814CC-39FD-51AE-9D5D-D3F1AF1FF39C}"/>
              </a:ext>
            </a:extLst>
          </p:cNvPr>
          <p:cNvSpPr>
            <a:spLocks/>
          </p:cNvSpPr>
          <p:nvPr/>
        </p:nvSpPr>
        <p:spPr>
          <a:xfrm>
            <a:off x="158634" y="1313264"/>
            <a:ext cx="4615863" cy="4211227"/>
          </a:xfrm>
          <a:prstGeom prst="roundRect">
            <a:avLst>
              <a:gd name="adj" fmla="val 7042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A29DF2-7781-0D6F-59FB-EECED1D1D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13" y="352486"/>
            <a:ext cx="10605236" cy="514007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Correlation Between PROphet (Clinical Benefit) and PROphet-irAE Predictions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740D0-9EE2-B987-9D2A-4851D97AC59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|    </a:t>
            </a:r>
            <a:fld id="{298D9031-2DC4-6A42-8DBA-0D4123D26D12}" type="slidenum">
              <a:rPr lang="en-US" smtClean="0">
                <a:latin typeface="+mn-lt"/>
              </a:rPr>
              <a:pPr/>
              <a:t>6</a:t>
            </a:fld>
            <a:endParaRPr lang="en-US" dirty="0"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B8C190-4535-E01F-D911-24ABEEED24BC}"/>
              </a:ext>
            </a:extLst>
          </p:cNvPr>
          <p:cNvGrpSpPr/>
          <p:nvPr/>
        </p:nvGrpSpPr>
        <p:grpSpPr>
          <a:xfrm>
            <a:off x="228670" y="1469835"/>
            <a:ext cx="4545827" cy="3790376"/>
            <a:chOff x="5389277" y="1304321"/>
            <a:chExt cx="3127953" cy="276502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90B10C5-2D52-37A5-EB56-2824D681FC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592"/>
            <a:stretch/>
          </p:blipFill>
          <p:spPr>
            <a:xfrm>
              <a:off x="5592607" y="1455420"/>
              <a:ext cx="2924623" cy="235455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A196DE-3FAF-188D-B24B-269780D1E987}"/>
                </a:ext>
              </a:extLst>
            </p:cNvPr>
            <p:cNvSpPr/>
            <p:nvPr/>
          </p:nvSpPr>
          <p:spPr>
            <a:xfrm rot="16200000">
              <a:off x="4568541" y="2169160"/>
              <a:ext cx="2285936" cy="556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6D9DE7-6C8F-8C28-49EA-4AA6B3EA4D9D}"/>
                </a:ext>
              </a:extLst>
            </p:cNvPr>
            <p:cNvSpPr txBox="1"/>
            <p:nvPr/>
          </p:nvSpPr>
          <p:spPr>
            <a:xfrm>
              <a:off x="5691821" y="3314698"/>
              <a:ext cx="556260" cy="232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/>
              <a:r>
                <a:rPr lang="en-US" sz="1467">
                  <a:solidFill>
                    <a:prstClr val="black"/>
                  </a:solidFill>
                </a:rPr>
                <a:t>0.1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C2CDE69-B706-689E-8799-76B96C21D5BC}"/>
                </a:ext>
              </a:extLst>
            </p:cNvPr>
            <p:cNvSpPr txBox="1"/>
            <p:nvPr/>
          </p:nvSpPr>
          <p:spPr>
            <a:xfrm>
              <a:off x="5691821" y="2833406"/>
              <a:ext cx="556260" cy="232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/>
              <a:r>
                <a:rPr lang="en-US" sz="1467">
                  <a:solidFill>
                    <a:prstClr val="black"/>
                  </a:solidFill>
                </a:rPr>
                <a:t>0.2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3B8C11-A828-A891-DB65-971EB061BEF1}"/>
                </a:ext>
              </a:extLst>
            </p:cNvPr>
            <p:cNvSpPr txBox="1"/>
            <p:nvPr/>
          </p:nvSpPr>
          <p:spPr>
            <a:xfrm>
              <a:off x="5691821" y="2338084"/>
              <a:ext cx="556260" cy="232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/>
              <a:r>
                <a:rPr lang="en-US" sz="1467">
                  <a:solidFill>
                    <a:prstClr val="black"/>
                  </a:solidFill>
                </a:rPr>
                <a:t>0.3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4977FB-F08C-4B61-A6BE-ABCB8F4CFD3D}"/>
                </a:ext>
              </a:extLst>
            </p:cNvPr>
            <p:cNvSpPr txBox="1"/>
            <p:nvPr/>
          </p:nvSpPr>
          <p:spPr>
            <a:xfrm>
              <a:off x="5691821" y="1855866"/>
              <a:ext cx="556260" cy="232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/>
              <a:r>
                <a:rPr lang="en-US" sz="1467">
                  <a:solidFill>
                    <a:prstClr val="black"/>
                  </a:solidFill>
                </a:rPr>
                <a:t>0.4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FF2151-67D0-B4C1-FFF0-FFA5FFF20DDE}"/>
                </a:ext>
              </a:extLst>
            </p:cNvPr>
            <p:cNvSpPr txBox="1"/>
            <p:nvPr/>
          </p:nvSpPr>
          <p:spPr>
            <a:xfrm>
              <a:off x="5691821" y="1367540"/>
              <a:ext cx="556260" cy="232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/>
              <a:r>
                <a:rPr lang="en-US" sz="1467">
                  <a:solidFill>
                    <a:prstClr val="black"/>
                  </a:solidFill>
                </a:rPr>
                <a:t>0.5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AAF8B4-F2AA-A655-1E75-DACB1E19CF28}"/>
                </a:ext>
              </a:extLst>
            </p:cNvPr>
            <p:cNvSpPr txBox="1"/>
            <p:nvPr/>
          </p:nvSpPr>
          <p:spPr>
            <a:xfrm rot="16200000">
              <a:off x="4477060" y="2367637"/>
              <a:ext cx="2057391" cy="232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85"/>
              <a:r>
                <a:rPr lang="en-US" sz="1600" dirty="0">
                  <a:solidFill>
                    <a:prstClr val="black"/>
                  </a:solidFill>
                </a:rPr>
                <a:t>Clinical benefit probability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433684C-7FA0-5149-D436-4F0B8F9C48A3}"/>
                </a:ext>
              </a:extLst>
            </p:cNvPr>
            <p:cNvCxnSpPr>
              <a:cxnSpLocks/>
            </p:cNvCxnSpPr>
            <p:nvPr/>
          </p:nvCxnSpPr>
          <p:spPr>
            <a:xfrm>
              <a:off x="6040793" y="2484875"/>
              <a:ext cx="2048130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6DC334A-655B-CC09-E600-C66FCB16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4530" y="1473994"/>
              <a:ext cx="164" cy="1988281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3DDF3F4-BDA1-1800-FDD9-F6DFDC36812B}"/>
                </a:ext>
              </a:extLst>
            </p:cNvPr>
            <p:cNvSpPr/>
            <p:nvPr/>
          </p:nvSpPr>
          <p:spPr>
            <a:xfrm rot="10800000">
              <a:off x="5911950" y="3513091"/>
              <a:ext cx="2285936" cy="556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lang="en-US" sz="2400">
                <a:solidFill>
                  <a:prstClr val="white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3326140-56B0-11FA-8678-D9371D23582F}"/>
                </a:ext>
              </a:extLst>
            </p:cNvPr>
            <p:cNvSpPr txBox="1"/>
            <p:nvPr/>
          </p:nvSpPr>
          <p:spPr>
            <a:xfrm>
              <a:off x="6206665" y="3462275"/>
              <a:ext cx="556260" cy="232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/>
              <a:r>
                <a:rPr lang="en-US" sz="1467">
                  <a:solidFill>
                    <a:prstClr val="black"/>
                  </a:solidFill>
                </a:rPr>
                <a:t>0.1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4CC09F-DF9B-1B18-B841-623581F5942B}"/>
                </a:ext>
              </a:extLst>
            </p:cNvPr>
            <p:cNvSpPr txBox="1"/>
            <p:nvPr/>
          </p:nvSpPr>
          <p:spPr>
            <a:xfrm>
              <a:off x="6562883" y="3462275"/>
              <a:ext cx="556260" cy="232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/>
              <a:r>
                <a:rPr lang="en-US" sz="1467">
                  <a:solidFill>
                    <a:prstClr val="black"/>
                  </a:solidFill>
                </a:rPr>
                <a:t>0.2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01969B-B123-59F9-1639-EDAE1EEA5A32}"/>
                </a:ext>
              </a:extLst>
            </p:cNvPr>
            <p:cNvSpPr txBox="1"/>
            <p:nvPr/>
          </p:nvSpPr>
          <p:spPr>
            <a:xfrm>
              <a:off x="6909942" y="3462275"/>
              <a:ext cx="556260" cy="232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/>
              <a:r>
                <a:rPr lang="en-US" sz="1467">
                  <a:solidFill>
                    <a:prstClr val="black"/>
                  </a:solidFill>
                </a:rPr>
                <a:t>0.3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7C9F54-4C58-CBDE-60EC-BB78DC8887EA}"/>
                </a:ext>
              </a:extLst>
            </p:cNvPr>
            <p:cNvSpPr txBox="1"/>
            <p:nvPr/>
          </p:nvSpPr>
          <p:spPr>
            <a:xfrm>
              <a:off x="7266852" y="3462275"/>
              <a:ext cx="556260" cy="232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/>
              <a:r>
                <a:rPr lang="en-US" sz="1467">
                  <a:solidFill>
                    <a:prstClr val="black"/>
                  </a:solidFill>
                </a:rPr>
                <a:t>0.4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7790C7-BB0A-CDEA-6D92-80E733FD06CB}"/>
                </a:ext>
              </a:extLst>
            </p:cNvPr>
            <p:cNvSpPr txBox="1"/>
            <p:nvPr/>
          </p:nvSpPr>
          <p:spPr>
            <a:xfrm>
              <a:off x="7613911" y="3462275"/>
              <a:ext cx="556260" cy="232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/>
              <a:r>
                <a:rPr lang="en-US" sz="1467">
                  <a:solidFill>
                    <a:prstClr val="black"/>
                  </a:solidFill>
                </a:rPr>
                <a:t>0.5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1B853F-0FA7-CC98-DD68-E4F0F5B16792}"/>
                </a:ext>
              </a:extLst>
            </p:cNvPr>
            <p:cNvSpPr txBox="1"/>
            <p:nvPr/>
          </p:nvSpPr>
          <p:spPr>
            <a:xfrm>
              <a:off x="6278985" y="3740449"/>
              <a:ext cx="2150213" cy="246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85"/>
              <a:r>
                <a:rPr lang="en-US" sz="1600">
                  <a:solidFill>
                    <a:prstClr val="black"/>
                  </a:solidFill>
                </a:rPr>
                <a:t>Severe irAE probability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738CF07-895A-7A24-D10C-00C257C9A958}"/>
              </a:ext>
            </a:extLst>
          </p:cNvPr>
          <p:cNvSpPr txBox="1"/>
          <p:nvPr/>
        </p:nvSpPr>
        <p:spPr>
          <a:xfrm>
            <a:off x="257078" y="5629184"/>
            <a:ext cx="4389484" cy="666977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IL"/>
            </a:defPPr>
            <a:lvl1pPr algn="ctr" defTabSz="609585">
              <a:defRPr sz="1867">
                <a:solidFill>
                  <a:prstClr val="black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Negative correlation between irAE probability and clinical benefit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812F5-4169-AE92-84C6-1E0FB8A0D6EB}"/>
              </a:ext>
            </a:extLst>
          </p:cNvPr>
          <p:cNvSpPr/>
          <p:nvPr/>
        </p:nvSpPr>
        <p:spPr>
          <a:xfrm>
            <a:off x="2851540" y="1522828"/>
            <a:ext cx="1657604" cy="50257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609585"/>
            <a:r>
              <a:rPr lang="en-US" sz="1333" b="1" dirty="0">
                <a:solidFill>
                  <a:prstClr val="black"/>
                </a:solidFill>
              </a:rPr>
              <a:t>Spearman’s r = -0.51</a:t>
            </a:r>
          </a:p>
          <a:p>
            <a:pPr algn="ctr" defTabSz="609585"/>
            <a:r>
              <a:rPr lang="en-US" sz="1333" b="1" dirty="0">
                <a:solidFill>
                  <a:prstClr val="black"/>
                </a:solidFill>
              </a:rPr>
              <a:t>p-value = 10</a:t>
            </a:r>
            <a:r>
              <a:rPr lang="en-US" sz="1333" b="1" baseline="30000" dirty="0">
                <a:solidFill>
                  <a:prstClr val="black"/>
                </a:solidFill>
              </a:rPr>
              <a:t>-13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21F66D-3B90-FFCD-7AA6-A735066FF6A4}"/>
              </a:ext>
            </a:extLst>
          </p:cNvPr>
          <p:cNvSpPr txBox="1"/>
          <p:nvPr/>
        </p:nvSpPr>
        <p:spPr>
          <a:xfrm>
            <a:off x="5975225" y="5753265"/>
            <a:ext cx="5132880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High-grade </a:t>
            </a:r>
            <a:r>
              <a:rPr lang="en-US" sz="1867" dirty="0">
                <a:solidFill>
                  <a:schemeClr val="tx1"/>
                </a:solidFill>
              </a:rPr>
              <a:t>irAEs</a:t>
            </a:r>
            <a:r>
              <a:rPr lang="en-US" sz="2000" dirty="0">
                <a:solidFill>
                  <a:schemeClr val="tx1"/>
                </a:solidFill>
                <a:cs typeface="Arial" panose="020B0604020202020204" pitchFamily="34" charset="0"/>
              </a:rPr>
              <a:t> are associated with poor OS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011A6E8-947C-70D5-330A-3DB77D5882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28"/>
          <a:stretch/>
        </p:blipFill>
        <p:spPr>
          <a:xfrm>
            <a:off x="5041626" y="2328863"/>
            <a:ext cx="3020944" cy="244405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2A42C0B-ED33-982E-F434-7527A7DBE4DD}"/>
              </a:ext>
            </a:extLst>
          </p:cNvPr>
          <p:cNvSpPr txBox="1"/>
          <p:nvPr/>
        </p:nvSpPr>
        <p:spPr>
          <a:xfrm>
            <a:off x="5311373" y="4837977"/>
            <a:ext cx="28750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/>
              <a:t>Durán-Pacheco et al., JITC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F8EAEE-2AB5-D2E3-AAA0-C6299873D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304" y="2253991"/>
            <a:ext cx="3884383" cy="24851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A1A1B0-5154-795D-816D-A05424DFBA29}"/>
              </a:ext>
            </a:extLst>
          </p:cNvPr>
          <p:cNvSpPr txBox="1"/>
          <p:nvPr/>
        </p:nvSpPr>
        <p:spPr>
          <a:xfrm>
            <a:off x="8771621" y="4809346"/>
            <a:ext cx="28750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Othus</a:t>
            </a:r>
            <a:r>
              <a:rPr lang="en-US" sz="1600" dirty="0"/>
              <a:t> et al., JNCI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3B07F-8CE3-8606-E48C-B456AE2EFD24}"/>
              </a:ext>
            </a:extLst>
          </p:cNvPr>
          <p:cNvSpPr txBox="1"/>
          <p:nvPr/>
        </p:nvSpPr>
        <p:spPr>
          <a:xfrm>
            <a:off x="5311373" y="1557778"/>
            <a:ext cx="28750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 dirty="0">
                <a:latin typeface="Aptos" panose="020B0004020202020204" pitchFamily="34" charset="0"/>
              </a:rPr>
              <a:t>Published studies: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F94660-17A5-D461-7EBE-BAF4D1EB4B8E}"/>
              </a:ext>
            </a:extLst>
          </p:cNvPr>
          <p:cNvSpPr txBox="1"/>
          <p:nvPr/>
        </p:nvSpPr>
        <p:spPr>
          <a:xfrm>
            <a:off x="5311373" y="1902786"/>
            <a:ext cx="2773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ptos" panose="020B0004020202020204" pitchFamily="34" charset="0"/>
              </a:rPr>
              <a:t>NSCLC; </a:t>
            </a:r>
            <a:r>
              <a:rPr lang="en-US" sz="1400" dirty="0" err="1">
                <a:latin typeface="Aptos" panose="020B0004020202020204" pitchFamily="34" charset="0"/>
              </a:rPr>
              <a:t>Atezo</a:t>
            </a:r>
            <a:r>
              <a:rPr lang="en-US" sz="1400" dirty="0">
                <a:latin typeface="Aptos" panose="020B0004020202020204" pitchFamily="34" charset="0"/>
              </a:rPr>
              <a:t> ± chemo/targeted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4B93CD-EBAF-3D3F-18AD-34F04B1F38F1}"/>
              </a:ext>
            </a:extLst>
          </p:cNvPr>
          <p:cNvSpPr txBox="1"/>
          <p:nvPr/>
        </p:nvSpPr>
        <p:spPr>
          <a:xfrm>
            <a:off x="8501060" y="1902786"/>
            <a:ext cx="3398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ptos" panose="020B0004020202020204" pitchFamily="34" charset="0"/>
              </a:rPr>
              <a:t>Rare cancers (NCT02834013); Ipi-Nivo</a:t>
            </a:r>
          </a:p>
        </p:txBody>
      </p:sp>
    </p:spTree>
    <p:extLst>
      <p:ext uri="{BB962C8B-B14F-4D97-AF65-F5344CB8AC3E}">
        <p14:creationId xmlns:p14="http://schemas.microsoft.com/office/powerpoint/2010/main" val="2290743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850176F4-73BA-639D-AEEF-B4B320470BBC}"/>
              </a:ext>
            </a:extLst>
          </p:cNvPr>
          <p:cNvSpPr>
            <a:spLocks/>
          </p:cNvSpPr>
          <p:nvPr/>
        </p:nvSpPr>
        <p:spPr>
          <a:xfrm>
            <a:off x="5671014" y="2339161"/>
            <a:ext cx="6213229" cy="2985313"/>
          </a:xfrm>
          <a:prstGeom prst="roundRect">
            <a:avLst>
              <a:gd name="adj" fmla="val 7042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130829-35A0-77A6-819D-B67F0AE7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+mn-lt"/>
              </a:rPr>
              <a:t>Specific-irAE Prediction (Test Case: Rash)</a:t>
            </a:r>
            <a:endParaRPr lang="en-US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4251E-4A68-1363-E5A2-FFAC212F6C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1413" y="651835"/>
            <a:ext cx="10605241" cy="370807"/>
          </a:xfrm>
        </p:spPr>
        <p:txBody>
          <a:bodyPr/>
          <a:lstStyle/>
          <a:p>
            <a:r>
              <a:rPr lang="en-US" dirty="0">
                <a:latin typeface="+mn-lt"/>
              </a:rPr>
              <a:t>Predictive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0C28B-6118-711A-F4D1-54FFA572A7D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|    </a:t>
            </a:r>
            <a:fld id="{298D9031-2DC4-6A42-8DBA-0D4123D26D12}" type="slidenum">
              <a:rPr lang="en-US" smtClean="0">
                <a:latin typeface="+mn-lt"/>
              </a:rPr>
              <a:pPr/>
              <a:t>7</a:t>
            </a:fld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DD30D68-1549-66B5-4099-29A6465E6FA0}"/>
              </a:ext>
            </a:extLst>
          </p:cNvPr>
          <p:cNvGrpSpPr/>
          <p:nvPr/>
        </p:nvGrpSpPr>
        <p:grpSpPr>
          <a:xfrm>
            <a:off x="5669864" y="2438400"/>
            <a:ext cx="3100162" cy="2715854"/>
            <a:chOff x="5669864" y="2095500"/>
            <a:chExt cx="3100162" cy="271585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1D3B792-91ED-B82C-C18A-9BCC065BE14D}"/>
                </a:ext>
              </a:extLst>
            </p:cNvPr>
            <p:cNvGrpSpPr/>
            <p:nvPr/>
          </p:nvGrpSpPr>
          <p:grpSpPr>
            <a:xfrm>
              <a:off x="5822320" y="2219052"/>
              <a:ext cx="2619905" cy="2388979"/>
              <a:chOff x="5695708" y="2219053"/>
              <a:chExt cx="2664749" cy="2552124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B5FE28D0-AE05-150F-F586-FC13A317DEB7}"/>
                  </a:ext>
                </a:extLst>
              </p:cNvPr>
              <p:cNvGrpSpPr/>
              <p:nvPr/>
            </p:nvGrpSpPr>
            <p:grpSpPr>
              <a:xfrm>
                <a:off x="5695708" y="2219053"/>
                <a:ext cx="2664749" cy="2552124"/>
                <a:chOff x="1136441" y="1264919"/>
                <a:chExt cx="2004837" cy="1917401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01523AFC-0660-2141-03A7-721DC15DAC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6814"/>
                <a:stretch/>
              </p:blipFill>
              <p:spPr>
                <a:xfrm>
                  <a:off x="1136441" y="1264919"/>
                  <a:ext cx="2004837" cy="1917401"/>
                </a:xfrm>
                <a:prstGeom prst="rect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F00DE02-144A-1154-CC71-81983CB5D436}"/>
                    </a:ext>
                  </a:extLst>
                </p:cNvPr>
                <p:cNvSpPr txBox="1"/>
                <p:nvPr/>
              </p:nvSpPr>
              <p:spPr>
                <a:xfrm>
                  <a:off x="2045840" y="2358775"/>
                  <a:ext cx="1095438" cy="37053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Arial" panose="020B0604020202020204" pitchFamily="34" charset="0"/>
                    </a:rPr>
                    <a:t>AUC = 0.75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Arial" panose="020B0604020202020204" pitchFamily="34" charset="0"/>
                    </a:rPr>
                    <a:t>p-value &lt; 0.0001</a:t>
                  </a:r>
                </a:p>
              </p:txBody>
            </p:sp>
          </p:grp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B0BED5E-646A-4296-A887-81471A8F37B9}"/>
                  </a:ext>
                </a:extLst>
              </p:cNvPr>
              <p:cNvSpPr/>
              <p:nvPr/>
            </p:nvSpPr>
            <p:spPr>
              <a:xfrm>
                <a:off x="5695708" y="2978590"/>
                <a:ext cx="189041" cy="6964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F23457-C212-05A7-D942-B39171BA7D88}"/>
                </a:ext>
              </a:extLst>
            </p:cNvPr>
            <p:cNvSpPr txBox="1"/>
            <p:nvPr/>
          </p:nvSpPr>
          <p:spPr>
            <a:xfrm rot="16200000">
              <a:off x="5257488" y="3080238"/>
              <a:ext cx="11017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Sensitivity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F7C74F-54AA-9E33-0D7C-C974F38DF368}"/>
                </a:ext>
              </a:extLst>
            </p:cNvPr>
            <p:cNvSpPr/>
            <p:nvPr/>
          </p:nvSpPr>
          <p:spPr>
            <a:xfrm>
              <a:off x="6686558" y="4629150"/>
              <a:ext cx="1314442" cy="161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49D249-6E66-02DA-C8D2-0082441983A4}"/>
                </a:ext>
              </a:extLst>
            </p:cNvPr>
            <p:cNvSpPr/>
            <p:nvPr/>
          </p:nvSpPr>
          <p:spPr>
            <a:xfrm>
              <a:off x="5931677" y="4332263"/>
              <a:ext cx="2838349" cy="275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886884-7A39-158C-B63E-6C98AC2DC9B9}"/>
                </a:ext>
              </a:extLst>
            </p:cNvPr>
            <p:cNvSpPr txBox="1"/>
            <p:nvPr/>
          </p:nvSpPr>
          <p:spPr>
            <a:xfrm>
              <a:off x="6859374" y="4534355"/>
              <a:ext cx="1623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1-Specificity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318989-AF78-43A8-9E2F-B0378FFF7E30}"/>
                </a:ext>
              </a:extLst>
            </p:cNvPr>
            <p:cNvSpPr txBox="1"/>
            <p:nvPr/>
          </p:nvSpPr>
          <p:spPr>
            <a:xfrm>
              <a:off x="6143625" y="4310222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0D822A-AEFD-7A8B-6A5B-8A879B362C0D}"/>
                </a:ext>
              </a:extLst>
            </p:cNvPr>
            <p:cNvSpPr txBox="1"/>
            <p:nvPr/>
          </p:nvSpPr>
          <p:spPr>
            <a:xfrm>
              <a:off x="6541687" y="4310222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D14F44-A308-15FF-33C6-4CCC0AFE2CBB}"/>
                </a:ext>
              </a:extLst>
            </p:cNvPr>
            <p:cNvSpPr txBox="1"/>
            <p:nvPr/>
          </p:nvSpPr>
          <p:spPr>
            <a:xfrm>
              <a:off x="6939749" y="4310222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736D12-C357-AC07-ECF4-861C85D3D224}"/>
                </a:ext>
              </a:extLst>
            </p:cNvPr>
            <p:cNvSpPr txBox="1"/>
            <p:nvPr/>
          </p:nvSpPr>
          <p:spPr>
            <a:xfrm>
              <a:off x="7337811" y="4310222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0.6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26ABE2-AE07-EF25-66F0-1E02DB4D864F}"/>
                </a:ext>
              </a:extLst>
            </p:cNvPr>
            <p:cNvSpPr txBox="1"/>
            <p:nvPr/>
          </p:nvSpPr>
          <p:spPr>
            <a:xfrm>
              <a:off x="7735873" y="4310222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0.8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10AFC96-E06F-40B3-C19F-3095ED881FD9}"/>
                </a:ext>
              </a:extLst>
            </p:cNvPr>
            <p:cNvSpPr txBox="1"/>
            <p:nvPr/>
          </p:nvSpPr>
          <p:spPr>
            <a:xfrm>
              <a:off x="8133937" y="4310222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1.0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BB9E8C0-5C84-F477-3217-75102C4B8AFD}"/>
                </a:ext>
              </a:extLst>
            </p:cNvPr>
            <p:cNvSpPr/>
            <p:nvPr/>
          </p:nvSpPr>
          <p:spPr>
            <a:xfrm>
              <a:off x="5975439" y="2095500"/>
              <a:ext cx="211948" cy="2305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9FAFF2-BDA0-4A2D-AA13-834EFF2DFA2E}"/>
                </a:ext>
              </a:extLst>
            </p:cNvPr>
            <p:cNvSpPr txBox="1"/>
            <p:nvPr/>
          </p:nvSpPr>
          <p:spPr>
            <a:xfrm>
              <a:off x="5889078" y="4071881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FAA5E28-5192-94C7-7D57-AC3E9AB3B523}"/>
                </a:ext>
              </a:extLst>
            </p:cNvPr>
            <p:cNvSpPr txBox="1"/>
            <p:nvPr/>
          </p:nvSpPr>
          <p:spPr>
            <a:xfrm>
              <a:off x="5889078" y="3692816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0F814A-6232-90C9-A14D-AD7FE7A44A04}"/>
                </a:ext>
              </a:extLst>
            </p:cNvPr>
            <p:cNvSpPr txBox="1"/>
            <p:nvPr/>
          </p:nvSpPr>
          <p:spPr>
            <a:xfrm>
              <a:off x="5889078" y="3313751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84F8B1-882D-9682-F7AC-31F74CB25BD6}"/>
                </a:ext>
              </a:extLst>
            </p:cNvPr>
            <p:cNvSpPr txBox="1"/>
            <p:nvPr/>
          </p:nvSpPr>
          <p:spPr>
            <a:xfrm>
              <a:off x="5889078" y="2934686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0.6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285672-849E-2A0B-34D7-5199BA5314AB}"/>
                </a:ext>
              </a:extLst>
            </p:cNvPr>
            <p:cNvSpPr txBox="1"/>
            <p:nvPr/>
          </p:nvSpPr>
          <p:spPr>
            <a:xfrm>
              <a:off x="5889078" y="2555621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0.8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7A21BA-3F8C-ABA8-91A8-91712C9CAF89}"/>
                </a:ext>
              </a:extLst>
            </p:cNvPr>
            <p:cNvSpPr txBox="1"/>
            <p:nvPr/>
          </p:nvSpPr>
          <p:spPr>
            <a:xfrm>
              <a:off x="5889078" y="2176556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1.0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65E89D6-5E0D-F366-BE59-06E936D51A8B}"/>
              </a:ext>
            </a:extLst>
          </p:cNvPr>
          <p:cNvGrpSpPr/>
          <p:nvPr/>
        </p:nvGrpSpPr>
        <p:grpSpPr>
          <a:xfrm>
            <a:off x="8679380" y="2438400"/>
            <a:ext cx="3409284" cy="2715854"/>
            <a:chOff x="8679380" y="2095500"/>
            <a:chExt cx="3409284" cy="271585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3D7AB44-7944-54E2-FD3F-04473C813621}"/>
                </a:ext>
              </a:extLst>
            </p:cNvPr>
            <p:cNvGrpSpPr/>
            <p:nvPr/>
          </p:nvGrpSpPr>
          <p:grpSpPr>
            <a:xfrm>
              <a:off x="8827677" y="2229058"/>
              <a:ext cx="2952343" cy="2388979"/>
              <a:chOff x="1129990" y="3406140"/>
              <a:chExt cx="2164613" cy="1597360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C90E4CE7-7E8E-6504-7294-1934A5A8C9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919"/>
              <a:stretch/>
            </p:blipFill>
            <p:spPr>
              <a:xfrm>
                <a:off x="1129990" y="3406140"/>
                <a:ext cx="2163770" cy="1597360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69F9D56-2105-60DE-3493-3CADEAABB74F}"/>
                  </a:ext>
                </a:extLst>
              </p:cNvPr>
              <p:cNvSpPr txBox="1"/>
              <p:nvPr/>
            </p:nvSpPr>
            <p:spPr>
              <a:xfrm>
                <a:off x="2303978" y="4311176"/>
                <a:ext cx="990625" cy="3086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R</a:t>
                </a:r>
                <a:r>
                  <a:rPr kumimoji="0" lang="en-US" sz="1200" b="0" i="0" u="none" strike="noStrike" kern="1200" cap="none" spc="0" normalizeH="0" baseline="30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2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 = 0.91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p-value: 0.018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E4AE55F-1029-C0B2-2312-29789A930ECA}"/>
                </a:ext>
              </a:extLst>
            </p:cNvPr>
            <p:cNvSpPr/>
            <p:nvPr/>
          </p:nvSpPr>
          <p:spPr>
            <a:xfrm>
              <a:off x="10973138" y="4012563"/>
              <a:ext cx="638866" cy="206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1F5D4B5-890E-14DB-BEAC-D4B80D880726}"/>
                </a:ext>
              </a:extLst>
            </p:cNvPr>
            <p:cNvSpPr/>
            <p:nvPr/>
          </p:nvSpPr>
          <p:spPr>
            <a:xfrm>
              <a:off x="9038996" y="4303688"/>
              <a:ext cx="2838349" cy="421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2B7B82F-5406-4977-E32D-F69B48F65391}"/>
                </a:ext>
              </a:extLst>
            </p:cNvPr>
            <p:cNvSpPr txBox="1"/>
            <p:nvPr/>
          </p:nvSpPr>
          <p:spPr>
            <a:xfrm>
              <a:off x="9135329" y="4293731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28FADF2-055A-D266-9260-6F07D7B23462}"/>
                </a:ext>
              </a:extLst>
            </p:cNvPr>
            <p:cNvSpPr txBox="1"/>
            <p:nvPr/>
          </p:nvSpPr>
          <p:spPr>
            <a:xfrm>
              <a:off x="9601971" y="4293731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FD6608-7E30-99F1-CF88-FE98932873FB}"/>
                </a:ext>
              </a:extLst>
            </p:cNvPr>
            <p:cNvSpPr txBox="1"/>
            <p:nvPr/>
          </p:nvSpPr>
          <p:spPr>
            <a:xfrm>
              <a:off x="10068613" y="4293731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92BC57C-98A4-2BB3-353A-FC2C6AB5354C}"/>
                </a:ext>
              </a:extLst>
            </p:cNvPr>
            <p:cNvSpPr txBox="1"/>
            <p:nvPr/>
          </p:nvSpPr>
          <p:spPr>
            <a:xfrm>
              <a:off x="10535255" y="4293731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0.6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DEE05A7-B7B0-FB43-0E6F-A9F0C9EDD5FB}"/>
                </a:ext>
              </a:extLst>
            </p:cNvPr>
            <p:cNvSpPr txBox="1"/>
            <p:nvPr/>
          </p:nvSpPr>
          <p:spPr>
            <a:xfrm>
              <a:off x="11001897" y="4293731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0.8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12AC280-E7F8-1D4A-B803-0C6BFE0D001B}"/>
                </a:ext>
              </a:extLst>
            </p:cNvPr>
            <p:cNvSpPr txBox="1"/>
            <p:nvPr/>
          </p:nvSpPr>
          <p:spPr>
            <a:xfrm>
              <a:off x="11468541" y="4293731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1.0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9D0ED4F-35CF-955A-3E5E-40CDDDBF14B5}"/>
                </a:ext>
              </a:extLst>
            </p:cNvPr>
            <p:cNvSpPr/>
            <p:nvPr/>
          </p:nvSpPr>
          <p:spPr>
            <a:xfrm>
              <a:off x="8781562" y="2095500"/>
              <a:ext cx="397689" cy="2305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69C73AA-9942-B443-8742-5A3CD3E3D3FE}"/>
                </a:ext>
              </a:extLst>
            </p:cNvPr>
            <p:cNvSpPr txBox="1"/>
            <p:nvPr/>
          </p:nvSpPr>
          <p:spPr>
            <a:xfrm>
              <a:off x="8880942" y="4071881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9DE6F97-227D-FD70-8747-649EB59355BA}"/>
                </a:ext>
              </a:extLst>
            </p:cNvPr>
            <p:cNvSpPr txBox="1"/>
            <p:nvPr/>
          </p:nvSpPr>
          <p:spPr>
            <a:xfrm>
              <a:off x="8880942" y="3696626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F40718-391D-4B95-B7BF-3760CE7A0A84}"/>
                </a:ext>
              </a:extLst>
            </p:cNvPr>
            <p:cNvSpPr txBox="1"/>
            <p:nvPr/>
          </p:nvSpPr>
          <p:spPr>
            <a:xfrm>
              <a:off x="8880942" y="3321371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0.4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4DA510-20D6-7CBD-FDC1-530BE47E4033}"/>
                </a:ext>
              </a:extLst>
            </p:cNvPr>
            <p:cNvSpPr txBox="1"/>
            <p:nvPr/>
          </p:nvSpPr>
          <p:spPr>
            <a:xfrm>
              <a:off x="8880942" y="2946116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0.6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F52DA9C-3DD3-4C3C-523D-1ACF3BA254FB}"/>
                </a:ext>
              </a:extLst>
            </p:cNvPr>
            <p:cNvSpPr txBox="1"/>
            <p:nvPr/>
          </p:nvSpPr>
          <p:spPr>
            <a:xfrm>
              <a:off x="8880942" y="2570861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0.8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BC04778-2E93-A20B-E80B-2CE4BFB9DE31}"/>
                </a:ext>
              </a:extLst>
            </p:cNvPr>
            <p:cNvSpPr txBox="1"/>
            <p:nvPr/>
          </p:nvSpPr>
          <p:spPr>
            <a:xfrm>
              <a:off x="8880942" y="2195606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1.0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33349C1-7BDB-CA9F-357B-77572D7467F4}"/>
                </a:ext>
              </a:extLst>
            </p:cNvPr>
            <p:cNvSpPr txBox="1"/>
            <p:nvPr/>
          </p:nvSpPr>
          <p:spPr>
            <a:xfrm rot="16200000">
              <a:off x="7962248" y="2863493"/>
              <a:ext cx="17112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Rash irAE rate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5C2BFEA-6494-3D7D-FDCF-A0DB90AACFDB}"/>
                </a:ext>
              </a:extLst>
            </p:cNvPr>
            <p:cNvSpPr txBox="1"/>
            <p:nvPr/>
          </p:nvSpPr>
          <p:spPr>
            <a:xfrm>
              <a:off x="9369922" y="4534355"/>
              <a:ext cx="27187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Predicted rash irAE probability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18F625B-8B12-63DC-CDC6-453520BDE9C8}"/>
              </a:ext>
            </a:extLst>
          </p:cNvPr>
          <p:cNvSpPr txBox="1"/>
          <p:nvPr/>
        </p:nvSpPr>
        <p:spPr>
          <a:xfrm>
            <a:off x="5943042" y="5553997"/>
            <a:ext cx="2553826" cy="738664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Rash model demonstrated statistically significant predictive capabilities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7F8137-7657-66B5-1193-F96DDE5ABF5B}"/>
              </a:ext>
            </a:extLst>
          </p:cNvPr>
          <p:cNvSpPr txBox="1"/>
          <p:nvPr/>
        </p:nvSpPr>
        <p:spPr>
          <a:xfrm>
            <a:off x="8937823" y="5556737"/>
            <a:ext cx="2974996" cy="738664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High correlation between predicted rash probability and the observed rash rate</a:t>
            </a:r>
          </a:p>
        </p:txBody>
      </p:sp>
      <p:graphicFrame>
        <p:nvGraphicFramePr>
          <p:cNvPr id="56" name="Content Placeholder 12">
            <a:extLst>
              <a:ext uri="{FF2B5EF4-FFF2-40B4-BE49-F238E27FC236}">
                <a16:creationId xmlns:a16="http://schemas.microsoft.com/office/drawing/2014/main" id="{6B713A07-16C5-6867-3DA8-8EE33213A8B2}"/>
              </a:ext>
            </a:extLst>
          </p:cNvPr>
          <p:cNvGraphicFramePr>
            <a:graphicFrameLocks/>
          </p:cNvGraphicFramePr>
          <p:nvPr/>
        </p:nvGraphicFramePr>
        <p:xfrm>
          <a:off x="925470" y="1919494"/>
          <a:ext cx="3653460" cy="2223204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1307823">
                  <a:extLst>
                    <a:ext uri="{9D8B030D-6E8A-4147-A177-3AD203B41FA5}">
                      <a16:colId xmlns:a16="http://schemas.microsoft.com/office/drawing/2014/main" val="2482746781"/>
                    </a:ext>
                  </a:extLst>
                </a:gridCol>
                <a:gridCol w="1188071">
                  <a:extLst>
                    <a:ext uri="{9D8B030D-6E8A-4147-A177-3AD203B41FA5}">
                      <a16:colId xmlns:a16="http://schemas.microsoft.com/office/drawing/2014/main" val="201734859"/>
                    </a:ext>
                  </a:extLst>
                </a:gridCol>
                <a:gridCol w="1157566">
                  <a:extLst>
                    <a:ext uri="{9D8B030D-6E8A-4147-A177-3AD203B41FA5}">
                      <a16:colId xmlns:a16="http://schemas.microsoft.com/office/drawing/2014/main" val="3947547536"/>
                    </a:ext>
                  </a:extLst>
                </a:gridCol>
              </a:tblGrid>
              <a:tr h="488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  <a:cs typeface="Arial" panose="020B0604020202020204" pitchFamily="34" charset="0"/>
                        </a:rPr>
                        <a:t>Category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2387" marR="2387" marT="23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  <a:cs typeface="Arial" panose="020B0604020202020204" pitchFamily="34" charset="0"/>
                        </a:rPr>
                        <a:t>Parameter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2387" marR="2387" marT="23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Rash cohort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2387" marR="2387" marT="2387" marB="0" anchor="b"/>
                </a:tc>
                <a:extLst>
                  <a:ext uri="{0D108BD9-81ED-4DB2-BD59-A6C34878D82A}">
                    <a16:rowId xmlns:a16="http://schemas.microsoft.com/office/drawing/2014/main" val="93202058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+mn-lt"/>
                          <a:cs typeface="Arial" panose="020B0604020202020204" pitchFamily="34" charset="0"/>
                        </a:rPr>
                        <a:t> Sex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2715" marR="102715" marT="51358" marB="51358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  <a:cs typeface="Arial" panose="020B0604020202020204" pitchFamily="34" charset="0"/>
                        </a:rPr>
                        <a:t>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2387" marR="2387" marT="23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96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2387" marR="2387" marT="2387" marB="0" anchor="b"/>
                </a:tc>
                <a:extLst>
                  <a:ext uri="{0D108BD9-81ED-4DB2-BD59-A6C34878D82A}">
                    <a16:rowId xmlns:a16="http://schemas.microsoft.com/office/drawing/2014/main" val="19778192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  <a:cs typeface="Arial" panose="020B0604020202020204" pitchFamily="34" charset="0"/>
                        </a:rPr>
                        <a:t>Female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2387" marR="2387" marT="23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66</a:t>
                      </a:r>
                    </a:p>
                  </a:txBody>
                  <a:tcPr marL="2387" marR="2387" marT="2387" marB="0" anchor="b"/>
                </a:tc>
                <a:extLst>
                  <a:ext uri="{0D108BD9-81ED-4DB2-BD59-A6C34878D82A}">
                    <a16:rowId xmlns:a16="http://schemas.microsoft.com/office/drawing/2014/main" val="201642193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 ECOG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2715" marR="102715" marT="51358" marB="51358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  <a:cs typeface="Arial" panose="020B0604020202020204" pitchFamily="34" charset="0"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2387" marR="2387" marT="23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55</a:t>
                      </a:r>
                    </a:p>
                  </a:txBody>
                  <a:tcPr marL="2387" marR="2387" marT="2387" marB="0" anchor="b"/>
                </a:tc>
                <a:extLst>
                  <a:ext uri="{0D108BD9-81ED-4DB2-BD59-A6C34878D82A}">
                    <a16:rowId xmlns:a16="http://schemas.microsoft.com/office/drawing/2014/main" val="2323467810"/>
                  </a:ext>
                </a:extLst>
              </a:tr>
              <a:tr h="488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2387" marR="2387" marT="23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marL="2387" marR="2387" marT="2387" marB="0" anchor="b"/>
                </a:tc>
                <a:extLst>
                  <a:ext uri="{0D108BD9-81ED-4DB2-BD59-A6C34878D82A}">
                    <a16:rowId xmlns:a16="http://schemas.microsoft.com/office/drawing/2014/main" val="11775072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2387" marR="2387" marT="23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2387" marR="2387" marT="2387" marB="0" anchor="b"/>
                </a:tc>
                <a:extLst>
                  <a:ext uri="{0D108BD9-81ED-4DB2-BD59-A6C34878D82A}">
                    <a16:rowId xmlns:a16="http://schemas.microsoft.com/office/drawing/2014/main" val="1209519019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+mn-lt"/>
                          <a:cs typeface="Arial" panose="020B0604020202020204" pitchFamily="34" charset="0"/>
                        </a:rPr>
                        <a:t> Histology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2715" marR="102715" marT="51358" marB="51358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Non-squamous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2387" marR="2387" marT="23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120</a:t>
                      </a:r>
                    </a:p>
                  </a:txBody>
                  <a:tcPr marL="2387" marR="2387" marT="2387" marB="0" anchor="b"/>
                </a:tc>
                <a:extLst>
                  <a:ext uri="{0D108BD9-81ED-4DB2-BD59-A6C34878D82A}">
                    <a16:rowId xmlns:a16="http://schemas.microsoft.com/office/drawing/2014/main" val="384834969"/>
                  </a:ext>
                </a:extLst>
              </a:tr>
              <a:tr h="488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Squamous</a:t>
                      </a:r>
                    </a:p>
                  </a:txBody>
                  <a:tcPr marL="2387" marR="2387" marT="23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38</a:t>
                      </a:r>
                    </a:p>
                  </a:txBody>
                  <a:tcPr marL="2387" marR="2387" marT="2387" marB="0" anchor="b"/>
                </a:tc>
                <a:extLst>
                  <a:ext uri="{0D108BD9-81ED-4DB2-BD59-A6C34878D82A}">
                    <a16:rowId xmlns:a16="http://schemas.microsoft.com/office/drawing/2014/main" val="21305725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  <a:cs typeface="Arial" panose="020B0604020202020204" pitchFamily="34" charset="0"/>
                        </a:rPr>
                        <a:t>Unknown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2387" marR="2387" marT="23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2387" marR="2387" marT="2387" marB="0" anchor="b"/>
                </a:tc>
                <a:extLst>
                  <a:ext uri="{0D108BD9-81ED-4DB2-BD59-A6C34878D82A}">
                    <a16:rowId xmlns:a16="http://schemas.microsoft.com/office/drawing/2014/main" val="198361031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+mn-lt"/>
                          <a:cs typeface="Arial" panose="020B0604020202020204" pitchFamily="34" charset="0"/>
                        </a:rPr>
                        <a:t> Treatment type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2715" marR="102715" marT="51358" marB="51358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err="1">
                          <a:effectLst/>
                          <a:latin typeface="+mn-lt"/>
                          <a:cs typeface="Arial" panose="020B0604020202020204" pitchFamily="34" charset="0"/>
                        </a:rPr>
                        <a:t>ICI+Chemo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2387" marR="2387" marT="23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2387" marR="2387" marT="2387" marB="0" anchor="b"/>
                </a:tc>
                <a:extLst>
                  <a:ext uri="{0D108BD9-81ED-4DB2-BD59-A6C34878D82A}">
                    <a16:rowId xmlns:a16="http://schemas.microsoft.com/office/drawing/2014/main" val="4059376631"/>
                  </a:ext>
                </a:extLst>
              </a:tr>
              <a:tr h="488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ICI monotherapy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2387" marR="2387" marT="23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109</a:t>
                      </a:r>
                    </a:p>
                  </a:txBody>
                  <a:tcPr marL="2387" marR="2387" marT="2387" marB="0" anchor="b"/>
                </a:tc>
                <a:extLst>
                  <a:ext uri="{0D108BD9-81ED-4DB2-BD59-A6C34878D82A}">
                    <a16:rowId xmlns:a16="http://schemas.microsoft.com/office/drawing/2014/main" val="131357688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2715" marR="102715" marT="51358" marB="51358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Ipi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Nivo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2387" marR="2387" marT="23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2387" marR="2387" marT="2387" marB="0" anchor="b"/>
                </a:tc>
                <a:extLst>
                  <a:ext uri="{0D108BD9-81ED-4DB2-BD59-A6C34878D82A}">
                    <a16:rowId xmlns:a16="http://schemas.microsoft.com/office/drawing/2014/main" val="1147953931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D17F3FD3-2F75-D2B1-0F47-91DF5A30EDCA}"/>
              </a:ext>
            </a:extLst>
          </p:cNvPr>
          <p:cNvSpPr txBox="1"/>
          <p:nvPr/>
        </p:nvSpPr>
        <p:spPr>
          <a:xfrm>
            <a:off x="863209" y="1552417"/>
            <a:ext cx="36464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Prophet Trial: Rash Cohort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(n= 162)</a:t>
            </a:r>
          </a:p>
        </p:txBody>
      </p:sp>
      <p:graphicFrame>
        <p:nvGraphicFramePr>
          <p:cNvPr id="58" name="Chart 57">
            <a:extLst>
              <a:ext uri="{FF2B5EF4-FFF2-40B4-BE49-F238E27FC236}">
                <a16:creationId xmlns:a16="http://schemas.microsoft.com/office/drawing/2014/main" id="{E9CEE511-5B93-087D-3787-D64DE34FBFC2}"/>
              </a:ext>
            </a:extLst>
          </p:cNvPr>
          <p:cNvGraphicFramePr>
            <a:graphicFrameLocks/>
          </p:cNvGraphicFramePr>
          <p:nvPr/>
        </p:nvGraphicFramePr>
        <p:xfrm>
          <a:off x="1212426" y="4071881"/>
          <a:ext cx="2987593" cy="2606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18A4823-33C1-C9B7-BE18-0C4D3CF9AEF4}"/>
              </a:ext>
            </a:extLst>
          </p:cNvPr>
          <p:cNvCxnSpPr/>
          <p:nvPr/>
        </p:nvCxnSpPr>
        <p:spPr>
          <a:xfrm>
            <a:off x="5429797" y="1919494"/>
            <a:ext cx="0" cy="3700240"/>
          </a:xfrm>
          <a:prstGeom prst="line">
            <a:avLst/>
          </a:prstGeom>
          <a:ln w="28575">
            <a:solidFill>
              <a:schemeClr val="dk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875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8C2D13A-3807-883B-F1C6-D852A447E615}"/>
              </a:ext>
            </a:extLst>
          </p:cNvPr>
          <p:cNvSpPr>
            <a:spLocks/>
          </p:cNvSpPr>
          <p:nvPr/>
        </p:nvSpPr>
        <p:spPr>
          <a:xfrm>
            <a:off x="5671014" y="2339161"/>
            <a:ext cx="6213229" cy="2985313"/>
          </a:xfrm>
          <a:prstGeom prst="roundRect">
            <a:avLst>
              <a:gd name="adj" fmla="val 7042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34EF33-FC0B-A8B1-35F0-51DED70F0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Chemo-Associated AE Prediction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99F4C-6901-C74F-160D-2EBDCDD412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Predictive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A5D33-5AD5-1C6A-3465-3802FA8D74E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|    </a:t>
            </a:r>
            <a:fld id="{298D9031-2DC4-6A42-8DBA-0D4123D26D12}" type="slidenum">
              <a:rPr lang="en-US" smtClean="0">
                <a:latin typeface="+mn-lt"/>
              </a:rPr>
              <a:pPr/>
              <a:t>8</a:t>
            </a:fld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E5FD02-D025-4A4E-6473-E41488C7D2A9}"/>
              </a:ext>
            </a:extLst>
          </p:cNvPr>
          <p:cNvGrpSpPr/>
          <p:nvPr/>
        </p:nvGrpSpPr>
        <p:grpSpPr>
          <a:xfrm>
            <a:off x="8679380" y="2524125"/>
            <a:ext cx="3409284" cy="2715854"/>
            <a:chOff x="8679380" y="2095500"/>
            <a:chExt cx="3409284" cy="2715854"/>
          </a:xfrm>
        </p:grpSpPr>
        <p:pic>
          <p:nvPicPr>
            <p:cNvPr id="10" name="Picture 9" descr="A graph with blue dots&#10;&#10;Description automatically generated">
              <a:extLst>
                <a:ext uri="{FF2B5EF4-FFF2-40B4-BE49-F238E27FC236}">
                  <a16:creationId xmlns:a16="http://schemas.microsoft.com/office/drawing/2014/main" id="{29536727-8E2D-A081-A6F4-579091FE47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605"/>
            <a:stretch/>
          </p:blipFill>
          <p:spPr>
            <a:xfrm>
              <a:off x="8824865" y="2195606"/>
              <a:ext cx="2969968" cy="242286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ACDC70-8387-B0B9-286C-127AF8A2278A}"/>
                </a:ext>
              </a:extLst>
            </p:cNvPr>
            <p:cNvSpPr/>
            <p:nvPr/>
          </p:nvSpPr>
          <p:spPr>
            <a:xfrm>
              <a:off x="9038996" y="4303688"/>
              <a:ext cx="2838349" cy="4211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B43F00-8481-5434-96C6-CBA1C3C7F3AD}"/>
                </a:ext>
              </a:extLst>
            </p:cNvPr>
            <p:cNvSpPr txBox="1"/>
            <p:nvPr/>
          </p:nvSpPr>
          <p:spPr>
            <a:xfrm>
              <a:off x="9135329" y="4293731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C1304F-D80A-4EEC-05C3-76FB05F29B6B}"/>
                </a:ext>
              </a:extLst>
            </p:cNvPr>
            <p:cNvSpPr txBox="1"/>
            <p:nvPr/>
          </p:nvSpPr>
          <p:spPr>
            <a:xfrm>
              <a:off x="9601971" y="4293731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2CCF77-47C1-4A7A-BD9B-95A0C08C9616}"/>
                </a:ext>
              </a:extLst>
            </p:cNvPr>
            <p:cNvSpPr txBox="1"/>
            <p:nvPr/>
          </p:nvSpPr>
          <p:spPr>
            <a:xfrm>
              <a:off x="10068613" y="4293731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DD0EA8-85ED-7B43-2755-460FD7A5CE2E}"/>
                </a:ext>
              </a:extLst>
            </p:cNvPr>
            <p:cNvSpPr txBox="1"/>
            <p:nvPr/>
          </p:nvSpPr>
          <p:spPr>
            <a:xfrm>
              <a:off x="10535255" y="4293731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2D9A43-7AE0-C527-3063-7B5D33F6BBF9}"/>
                </a:ext>
              </a:extLst>
            </p:cNvPr>
            <p:cNvSpPr txBox="1"/>
            <p:nvPr/>
          </p:nvSpPr>
          <p:spPr>
            <a:xfrm>
              <a:off x="11001897" y="4293731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0.8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5DAEE6-E995-8A2C-9D98-EF6B7B976419}"/>
                </a:ext>
              </a:extLst>
            </p:cNvPr>
            <p:cNvSpPr txBox="1"/>
            <p:nvPr/>
          </p:nvSpPr>
          <p:spPr>
            <a:xfrm>
              <a:off x="11468541" y="4293731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1.0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2C1E8A-96FE-CA12-41DC-BD96261E3CCA}"/>
                </a:ext>
              </a:extLst>
            </p:cNvPr>
            <p:cNvSpPr/>
            <p:nvPr/>
          </p:nvSpPr>
          <p:spPr>
            <a:xfrm>
              <a:off x="8781562" y="2095500"/>
              <a:ext cx="397689" cy="2305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9BC90F-363E-140E-3246-628E396E343A}"/>
                </a:ext>
              </a:extLst>
            </p:cNvPr>
            <p:cNvSpPr txBox="1"/>
            <p:nvPr/>
          </p:nvSpPr>
          <p:spPr>
            <a:xfrm>
              <a:off x="8880942" y="4071881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46C29FB-7AA9-05ED-CED3-0089E53D5446}"/>
                </a:ext>
              </a:extLst>
            </p:cNvPr>
            <p:cNvSpPr txBox="1"/>
            <p:nvPr/>
          </p:nvSpPr>
          <p:spPr>
            <a:xfrm>
              <a:off x="8880942" y="3696626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E4A61F1-ECF1-D3F0-7263-EEE5ACE1322C}"/>
                </a:ext>
              </a:extLst>
            </p:cNvPr>
            <p:cNvSpPr txBox="1"/>
            <p:nvPr/>
          </p:nvSpPr>
          <p:spPr>
            <a:xfrm>
              <a:off x="8880942" y="3321371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A1FDE2-5680-D126-2258-98AF9EAA8D4F}"/>
                </a:ext>
              </a:extLst>
            </p:cNvPr>
            <p:cNvSpPr txBox="1"/>
            <p:nvPr/>
          </p:nvSpPr>
          <p:spPr>
            <a:xfrm>
              <a:off x="8880942" y="2946116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A56CE7-FC2C-56BE-05E7-3A3AC2482E4D}"/>
                </a:ext>
              </a:extLst>
            </p:cNvPr>
            <p:cNvSpPr txBox="1"/>
            <p:nvPr/>
          </p:nvSpPr>
          <p:spPr>
            <a:xfrm>
              <a:off x="8880942" y="2570861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B937252-AFF9-09B1-1F90-ED5E1EBA71B9}"/>
                </a:ext>
              </a:extLst>
            </p:cNvPr>
            <p:cNvSpPr txBox="1"/>
            <p:nvPr/>
          </p:nvSpPr>
          <p:spPr>
            <a:xfrm>
              <a:off x="8880942" y="2195606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1.0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5A0428-BBC1-AE8B-087A-006B31A4FEBB}"/>
                </a:ext>
              </a:extLst>
            </p:cNvPr>
            <p:cNvSpPr txBox="1"/>
            <p:nvPr/>
          </p:nvSpPr>
          <p:spPr>
            <a:xfrm rot="16200000">
              <a:off x="7778931" y="3051650"/>
              <a:ext cx="20778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Chemo-associated AE rate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176B67-CEC0-DF48-5F88-F012F5FE32FA}"/>
                </a:ext>
              </a:extLst>
            </p:cNvPr>
            <p:cNvSpPr txBox="1"/>
            <p:nvPr/>
          </p:nvSpPr>
          <p:spPr>
            <a:xfrm>
              <a:off x="8880942" y="4534355"/>
              <a:ext cx="32077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Predicted chemo-associated AE probability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DD206B6-D883-9B72-6300-49F5D9AE079C}"/>
                </a:ext>
              </a:extLst>
            </p:cNvPr>
            <p:cNvSpPr/>
            <p:nvPr/>
          </p:nvSpPr>
          <p:spPr>
            <a:xfrm>
              <a:off x="10569853" y="3967489"/>
              <a:ext cx="1145897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B0067D-8281-B534-E96A-C0A18D8B7715}"/>
                </a:ext>
              </a:extLst>
            </p:cNvPr>
            <p:cNvSpPr txBox="1"/>
            <p:nvPr/>
          </p:nvSpPr>
          <p:spPr>
            <a:xfrm>
              <a:off x="10428894" y="3582611"/>
              <a:ext cx="128685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R</a:t>
              </a:r>
              <a:r>
                <a:rPr kumimoji="0" lang="en-US" sz="12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2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 = 0.80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p-value: 0.01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1412D2C-448D-E372-AD4E-B74DA96B0A32}"/>
              </a:ext>
            </a:extLst>
          </p:cNvPr>
          <p:cNvSpPr txBox="1"/>
          <p:nvPr/>
        </p:nvSpPr>
        <p:spPr>
          <a:xfrm>
            <a:off x="5836917" y="5687347"/>
            <a:ext cx="2786603" cy="738664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Chemo-AE model demonstrated statistically significant predictive capabilities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7137BC-526F-8D37-1251-8B8C1AAE7846}"/>
              </a:ext>
            </a:extLst>
          </p:cNvPr>
          <p:cNvSpPr txBox="1"/>
          <p:nvPr/>
        </p:nvSpPr>
        <p:spPr>
          <a:xfrm>
            <a:off x="8937823" y="5690087"/>
            <a:ext cx="2974996" cy="738664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High correlation between predicted chemo-AE probability and the observed chemo-AE rate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D0041E5D-AB41-BFA7-E663-55CC5477FA0B}"/>
              </a:ext>
            </a:extLst>
          </p:cNvPr>
          <p:cNvGraphicFramePr>
            <a:graphicFrameLocks/>
          </p:cNvGraphicFramePr>
          <p:nvPr/>
        </p:nvGraphicFramePr>
        <p:xfrm>
          <a:off x="-17892" y="4116749"/>
          <a:ext cx="3294191" cy="19765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3" name="Content Placeholder 12">
            <a:extLst>
              <a:ext uri="{FF2B5EF4-FFF2-40B4-BE49-F238E27FC236}">
                <a16:creationId xmlns:a16="http://schemas.microsoft.com/office/drawing/2014/main" id="{BB353B09-C2B4-B792-59E8-110AE133B0AD}"/>
              </a:ext>
            </a:extLst>
          </p:cNvPr>
          <p:cNvGraphicFramePr>
            <a:graphicFrameLocks/>
          </p:cNvGraphicFramePr>
          <p:nvPr/>
        </p:nvGraphicFramePr>
        <p:xfrm>
          <a:off x="853758" y="1857710"/>
          <a:ext cx="3653460" cy="2138266"/>
        </p:xfrm>
        <a:graphic>
          <a:graphicData uri="http://schemas.openxmlformats.org/drawingml/2006/table">
            <a:tbl>
              <a:tblPr firstRow="1">
                <a:tableStyleId>{793D81CF-94F2-401A-BA57-92F5A7B2D0C5}</a:tableStyleId>
              </a:tblPr>
              <a:tblGrid>
                <a:gridCol w="1307823">
                  <a:extLst>
                    <a:ext uri="{9D8B030D-6E8A-4147-A177-3AD203B41FA5}">
                      <a16:colId xmlns:a16="http://schemas.microsoft.com/office/drawing/2014/main" val="2482746781"/>
                    </a:ext>
                  </a:extLst>
                </a:gridCol>
                <a:gridCol w="1188071">
                  <a:extLst>
                    <a:ext uri="{9D8B030D-6E8A-4147-A177-3AD203B41FA5}">
                      <a16:colId xmlns:a16="http://schemas.microsoft.com/office/drawing/2014/main" val="201734859"/>
                    </a:ext>
                  </a:extLst>
                </a:gridCol>
                <a:gridCol w="1157566">
                  <a:extLst>
                    <a:ext uri="{9D8B030D-6E8A-4147-A177-3AD203B41FA5}">
                      <a16:colId xmlns:a16="http://schemas.microsoft.com/office/drawing/2014/main" val="3947547536"/>
                    </a:ext>
                  </a:extLst>
                </a:gridCol>
              </a:tblGrid>
              <a:tr h="157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  <a:cs typeface="Arial" panose="020B0604020202020204" pitchFamily="34" charset="0"/>
                        </a:rPr>
                        <a:t>Category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2387" marR="2387" marT="23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  <a:cs typeface="Arial" panose="020B0604020202020204" pitchFamily="34" charset="0"/>
                        </a:rPr>
                        <a:t>Parameter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2387" marR="2387" marT="23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Chemo cohort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2387" marR="2387" marT="2387" marB="0" anchor="b"/>
                </a:tc>
                <a:extLst>
                  <a:ext uri="{0D108BD9-81ED-4DB2-BD59-A6C34878D82A}">
                    <a16:rowId xmlns:a16="http://schemas.microsoft.com/office/drawing/2014/main" val="932020589"/>
                  </a:ext>
                </a:extLst>
              </a:tr>
              <a:tr h="157583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+mn-lt"/>
                          <a:cs typeface="Arial" panose="020B0604020202020204" pitchFamily="34" charset="0"/>
                        </a:rPr>
                        <a:t> Sex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2715" marR="102715" marT="51358" marB="51358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  <a:cs typeface="Arial" panose="020B0604020202020204" pitchFamily="34" charset="0"/>
                        </a:rPr>
                        <a:t>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2387" marR="2387" marT="23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  <a:cs typeface="Arial" panose="020B0604020202020204" pitchFamily="34" charset="0"/>
                        </a:rPr>
                        <a:t>96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2387" marR="2387" marT="2387" marB="0" anchor="b"/>
                </a:tc>
                <a:extLst>
                  <a:ext uri="{0D108BD9-81ED-4DB2-BD59-A6C34878D82A}">
                    <a16:rowId xmlns:a16="http://schemas.microsoft.com/office/drawing/2014/main" val="1977819255"/>
                  </a:ext>
                </a:extLst>
              </a:tr>
              <a:tr h="1575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  <a:cs typeface="Arial" panose="020B0604020202020204" pitchFamily="34" charset="0"/>
                        </a:rPr>
                        <a:t>Female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2387" marR="2387" marT="23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42</a:t>
                      </a:r>
                    </a:p>
                  </a:txBody>
                  <a:tcPr marL="2387" marR="2387" marT="2387" marB="0" anchor="b"/>
                </a:tc>
                <a:extLst>
                  <a:ext uri="{0D108BD9-81ED-4DB2-BD59-A6C34878D82A}">
                    <a16:rowId xmlns:a16="http://schemas.microsoft.com/office/drawing/2014/main" val="2016421934"/>
                  </a:ext>
                </a:extLst>
              </a:tr>
              <a:tr h="157583"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+mn-lt"/>
                          <a:cs typeface="Arial" panose="020B0604020202020204" pitchFamily="34" charset="0"/>
                        </a:rPr>
                        <a:t> ECOG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2715" marR="102715" marT="51358" marB="51358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  <a:cs typeface="Arial" panose="020B0604020202020204" pitchFamily="34" charset="0"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2387" marR="2387" marT="23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68</a:t>
                      </a:r>
                    </a:p>
                  </a:txBody>
                  <a:tcPr marL="2387" marR="2387" marT="2387" marB="0" anchor="b"/>
                </a:tc>
                <a:extLst>
                  <a:ext uri="{0D108BD9-81ED-4DB2-BD59-A6C34878D82A}">
                    <a16:rowId xmlns:a16="http://schemas.microsoft.com/office/drawing/2014/main" val="2323467810"/>
                  </a:ext>
                </a:extLst>
              </a:tr>
              <a:tr h="1575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2387" marR="2387" marT="23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68</a:t>
                      </a:r>
                    </a:p>
                  </a:txBody>
                  <a:tcPr marL="2387" marR="2387" marT="2387" marB="0" anchor="b"/>
                </a:tc>
                <a:extLst>
                  <a:ext uri="{0D108BD9-81ED-4DB2-BD59-A6C34878D82A}">
                    <a16:rowId xmlns:a16="http://schemas.microsoft.com/office/drawing/2014/main" val="1177507215"/>
                  </a:ext>
                </a:extLst>
              </a:tr>
              <a:tr h="1575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387" marR="2387" marT="23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387" marR="2387" marT="2387" marB="0" anchor="b"/>
                </a:tc>
                <a:extLst>
                  <a:ext uri="{0D108BD9-81ED-4DB2-BD59-A6C34878D82A}">
                    <a16:rowId xmlns:a16="http://schemas.microsoft.com/office/drawing/2014/main" val="3897592732"/>
                  </a:ext>
                </a:extLst>
              </a:tr>
              <a:tr h="1575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Unknown</a:t>
                      </a:r>
                    </a:p>
                  </a:txBody>
                  <a:tcPr marL="2387" marR="2387" marT="23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387" marR="2387" marT="2387" marB="0" anchor="b"/>
                </a:tc>
                <a:extLst>
                  <a:ext uri="{0D108BD9-81ED-4DB2-BD59-A6C34878D82A}">
                    <a16:rowId xmlns:a16="http://schemas.microsoft.com/office/drawing/2014/main" val="1209519019"/>
                  </a:ext>
                </a:extLst>
              </a:tr>
              <a:tr h="157583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 Histology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02715" marR="102715" marT="51358" marB="51358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Non-squamous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2387" marR="2387" marT="23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92</a:t>
                      </a:r>
                    </a:p>
                  </a:txBody>
                  <a:tcPr marL="2387" marR="2387" marT="2387" marB="0" anchor="b"/>
                </a:tc>
                <a:extLst>
                  <a:ext uri="{0D108BD9-81ED-4DB2-BD59-A6C34878D82A}">
                    <a16:rowId xmlns:a16="http://schemas.microsoft.com/office/drawing/2014/main" val="384834969"/>
                  </a:ext>
                </a:extLst>
              </a:tr>
              <a:tr h="1575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Squamous</a:t>
                      </a:r>
                    </a:p>
                  </a:txBody>
                  <a:tcPr marL="2387" marR="2387" marT="23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45</a:t>
                      </a:r>
                    </a:p>
                  </a:txBody>
                  <a:tcPr marL="2387" marR="2387" marT="2387" marB="0" anchor="b"/>
                </a:tc>
                <a:extLst>
                  <a:ext uri="{0D108BD9-81ED-4DB2-BD59-A6C34878D82A}">
                    <a16:rowId xmlns:a16="http://schemas.microsoft.com/office/drawing/2014/main" val="2130572508"/>
                  </a:ext>
                </a:extLst>
              </a:tr>
              <a:tr h="1575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  <a:cs typeface="Arial" panose="020B0604020202020204" pitchFamily="34" charset="0"/>
                        </a:rPr>
                        <a:t>Unknown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2387" marR="2387" marT="238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387" marR="2387" marT="2387" marB="0" anchor="b"/>
                </a:tc>
                <a:extLst>
                  <a:ext uri="{0D108BD9-81ED-4DB2-BD59-A6C34878D82A}">
                    <a16:rowId xmlns:a16="http://schemas.microsoft.com/office/drawing/2014/main" val="1983610311"/>
                  </a:ext>
                </a:extLst>
              </a:tr>
              <a:tr h="2429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Treatment</a:t>
                      </a:r>
                    </a:p>
                  </a:txBody>
                  <a:tcPr marL="102715" marR="102715" marT="51358" marB="51358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Platinum doublet</a:t>
                      </a:r>
                    </a:p>
                  </a:txBody>
                  <a:tcPr marL="2387" marR="2387" marT="238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138</a:t>
                      </a:r>
                    </a:p>
                  </a:txBody>
                  <a:tcPr marL="2387" marR="2387" marT="2387" marB="0" anchor="ctr"/>
                </a:tc>
                <a:extLst>
                  <a:ext uri="{0D108BD9-81ED-4DB2-BD59-A6C34878D82A}">
                    <a16:rowId xmlns:a16="http://schemas.microsoft.com/office/drawing/2014/main" val="3187802860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FE2E1215-3EA6-0D31-477E-B04BDD5EB18A}"/>
              </a:ext>
            </a:extLst>
          </p:cNvPr>
          <p:cNvSpPr txBox="1"/>
          <p:nvPr/>
        </p:nvSpPr>
        <p:spPr>
          <a:xfrm>
            <a:off x="750787" y="1440510"/>
            <a:ext cx="398660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Prophet Trial: Chemo Cohort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(n= 138)*</a:t>
            </a:r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5BD652D6-D003-E64B-F5C2-F21B156C0D49}"/>
              </a:ext>
            </a:extLst>
          </p:cNvPr>
          <p:cNvGraphicFramePr>
            <a:graphicFrameLocks/>
          </p:cNvGraphicFramePr>
          <p:nvPr/>
        </p:nvGraphicFramePr>
        <p:xfrm>
          <a:off x="2192509" y="4355321"/>
          <a:ext cx="3075153" cy="1623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4220C50E-09E4-6C2D-0756-834FC2D93146}"/>
              </a:ext>
            </a:extLst>
          </p:cNvPr>
          <p:cNvSpPr txBox="1"/>
          <p:nvPr/>
        </p:nvSpPr>
        <p:spPr>
          <a:xfrm>
            <a:off x="757459" y="5841622"/>
            <a:ext cx="4166161" cy="52322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IL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23 patients (74% of those who experienced chemo AEs) modified / stopped treatment due to AE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E64BCA-1393-D909-245C-25C065541212}"/>
              </a:ext>
            </a:extLst>
          </p:cNvPr>
          <p:cNvGrpSpPr/>
          <p:nvPr/>
        </p:nvGrpSpPr>
        <p:grpSpPr>
          <a:xfrm>
            <a:off x="5669864" y="2460297"/>
            <a:ext cx="3100162" cy="2779682"/>
            <a:chOff x="5669864" y="2031672"/>
            <a:chExt cx="3100162" cy="277968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77BB8EC-50A1-63BC-9704-A23C316A0BC8}"/>
                </a:ext>
              </a:extLst>
            </p:cNvPr>
            <p:cNvSpPr/>
            <p:nvPr/>
          </p:nvSpPr>
          <p:spPr>
            <a:xfrm>
              <a:off x="6686558" y="4629150"/>
              <a:ext cx="1314442" cy="161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1060AD3-55F4-BB80-2E30-00AB17141B0C}"/>
                </a:ext>
              </a:extLst>
            </p:cNvPr>
            <p:cNvSpPr/>
            <p:nvPr/>
          </p:nvSpPr>
          <p:spPr>
            <a:xfrm>
              <a:off x="5931677" y="4332263"/>
              <a:ext cx="2838349" cy="275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552C7AF-7F63-C9E0-E507-3E0EA8AB2170}"/>
                </a:ext>
              </a:extLst>
            </p:cNvPr>
            <p:cNvSpPr txBox="1"/>
            <p:nvPr/>
          </p:nvSpPr>
          <p:spPr>
            <a:xfrm>
              <a:off x="8067262" y="4310222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1.0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BA1D7EF-8B3A-4186-2BA9-1F2FEF5676E6}"/>
                </a:ext>
              </a:extLst>
            </p:cNvPr>
            <p:cNvGrpSpPr/>
            <p:nvPr/>
          </p:nvGrpSpPr>
          <p:grpSpPr>
            <a:xfrm>
              <a:off x="5835427" y="2031672"/>
              <a:ext cx="2733584" cy="2568138"/>
              <a:chOff x="5846569" y="2019300"/>
              <a:chExt cx="2629829" cy="2588730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99B86F-1C5C-501B-AC6A-D514EA151280}"/>
                  </a:ext>
                </a:extLst>
              </p:cNvPr>
              <p:cNvGrpSpPr/>
              <p:nvPr/>
            </p:nvGrpSpPr>
            <p:grpSpPr>
              <a:xfrm>
                <a:off x="5846569" y="2019300"/>
                <a:ext cx="2629829" cy="2588730"/>
                <a:chOff x="5846569" y="2019300"/>
                <a:chExt cx="2629829" cy="2588730"/>
              </a:xfrm>
            </p:grpSpPr>
            <p:pic>
              <p:nvPicPr>
                <p:cNvPr id="64" name="Picture 63" descr="A graph of a positive and negative curv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96E289D-3B49-4AA4-0305-6FF1A0B4BC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46569" y="2019300"/>
                  <a:ext cx="2522352" cy="2588730"/>
                </a:xfrm>
                <a:prstGeom prst="rect">
                  <a:avLst/>
                </a:prstGeom>
              </p:spPr>
            </p:pic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A554B42-E374-9BEE-8E9D-45F50A026EC8}"/>
                    </a:ext>
                  </a:extLst>
                </p:cNvPr>
                <p:cNvSpPr/>
                <p:nvPr/>
              </p:nvSpPr>
              <p:spPr>
                <a:xfrm>
                  <a:off x="6236190" y="2045427"/>
                  <a:ext cx="2240208" cy="1763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B6AD2C1-65F8-0F83-3BB2-B9E09D348853}"/>
                  </a:ext>
                </a:extLst>
              </p:cNvPr>
              <p:cNvSpPr/>
              <p:nvPr/>
            </p:nvSpPr>
            <p:spPr>
              <a:xfrm rot="5400000">
                <a:off x="7303319" y="3138348"/>
                <a:ext cx="2150602" cy="1763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E7FE1E6-28F9-2816-B748-EB8478E835A8}"/>
                </a:ext>
              </a:extLst>
            </p:cNvPr>
            <p:cNvSpPr txBox="1"/>
            <p:nvPr/>
          </p:nvSpPr>
          <p:spPr>
            <a:xfrm>
              <a:off x="7010715" y="3581938"/>
              <a:ext cx="143151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AUC = 0.67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p-value = 0.002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F32B2F2-AEB3-CB6D-C085-338486E973AD}"/>
                </a:ext>
              </a:extLst>
            </p:cNvPr>
            <p:cNvSpPr/>
            <p:nvPr/>
          </p:nvSpPr>
          <p:spPr>
            <a:xfrm>
              <a:off x="5931677" y="4332263"/>
              <a:ext cx="2838349" cy="275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8E2D53C-B9EB-B6B9-C50B-67332FFA4804}"/>
                </a:ext>
              </a:extLst>
            </p:cNvPr>
            <p:cNvSpPr/>
            <p:nvPr/>
          </p:nvSpPr>
          <p:spPr>
            <a:xfrm>
              <a:off x="6686558" y="4629150"/>
              <a:ext cx="1314442" cy="161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E2B32B9-F502-3B15-23DE-522F6CA76251}"/>
                </a:ext>
              </a:extLst>
            </p:cNvPr>
            <p:cNvSpPr/>
            <p:nvPr/>
          </p:nvSpPr>
          <p:spPr>
            <a:xfrm>
              <a:off x="5931677" y="4332263"/>
              <a:ext cx="2838349" cy="275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C834836-1782-7FE9-B8D7-40AED4004557}"/>
                </a:ext>
              </a:extLst>
            </p:cNvPr>
            <p:cNvSpPr txBox="1"/>
            <p:nvPr/>
          </p:nvSpPr>
          <p:spPr>
            <a:xfrm>
              <a:off x="6859374" y="4534355"/>
              <a:ext cx="16230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1-Specificity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35BE63A-3CE6-55A2-4CA9-E49AF0347770}"/>
                </a:ext>
              </a:extLst>
            </p:cNvPr>
            <p:cNvSpPr txBox="1"/>
            <p:nvPr/>
          </p:nvSpPr>
          <p:spPr>
            <a:xfrm>
              <a:off x="6143625" y="4310222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B756CC-A92A-F4E6-E2BF-092BA8842D1C}"/>
                </a:ext>
              </a:extLst>
            </p:cNvPr>
            <p:cNvSpPr txBox="1"/>
            <p:nvPr/>
          </p:nvSpPr>
          <p:spPr>
            <a:xfrm>
              <a:off x="6541687" y="4310222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C4BCB07-E9CF-988F-8ABA-3F5D152FF813}"/>
                </a:ext>
              </a:extLst>
            </p:cNvPr>
            <p:cNvSpPr txBox="1"/>
            <p:nvPr/>
          </p:nvSpPr>
          <p:spPr>
            <a:xfrm>
              <a:off x="6939749" y="4310222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879802-0497-D7F2-E3E9-EFD109CF9265}"/>
                </a:ext>
              </a:extLst>
            </p:cNvPr>
            <p:cNvSpPr txBox="1"/>
            <p:nvPr/>
          </p:nvSpPr>
          <p:spPr>
            <a:xfrm>
              <a:off x="7337811" y="4310222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0.6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C243069-3183-DE90-F24B-A8C6C6AD252E}"/>
                </a:ext>
              </a:extLst>
            </p:cNvPr>
            <p:cNvSpPr txBox="1"/>
            <p:nvPr/>
          </p:nvSpPr>
          <p:spPr>
            <a:xfrm>
              <a:off x="7735873" y="4310222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0.8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DB36880-1E4D-3322-4F99-91EF317E1D7E}"/>
                </a:ext>
              </a:extLst>
            </p:cNvPr>
            <p:cNvSpPr txBox="1"/>
            <p:nvPr/>
          </p:nvSpPr>
          <p:spPr>
            <a:xfrm>
              <a:off x="8133937" y="4310222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1.0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D435552-FE09-C6DC-7E4E-EAAB745F563A}"/>
                </a:ext>
              </a:extLst>
            </p:cNvPr>
            <p:cNvSpPr/>
            <p:nvPr/>
          </p:nvSpPr>
          <p:spPr>
            <a:xfrm>
              <a:off x="5975439" y="2095500"/>
              <a:ext cx="211948" cy="2305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D55D55-E69B-C27A-8B2A-2B780E7CA32D}"/>
                </a:ext>
              </a:extLst>
            </p:cNvPr>
            <p:cNvSpPr txBox="1"/>
            <p:nvPr/>
          </p:nvSpPr>
          <p:spPr>
            <a:xfrm>
              <a:off x="5889078" y="4071881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23C6A4D-845D-4FB1-691A-47FAB0A28F78}"/>
                </a:ext>
              </a:extLst>
            </p:cNvPr>
            <p:cNvSpPr txBox="1"/>
            <p:nvPr/>
          </p:nvSpPr>
          <p:spPr>
            <a:xfrm>
              <a:off x="5889078" y="3692816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98F0FC1-C7F5-F23E-6BBA-5630774AE224}"/>
                </a:ext>
              </a:extLst>
            </p:cNvPr>
            <p:cNvSpPr txBox="1"/>
            <p:nvPr/>
          </p:nvSpPr>
          <p:spPr>
            <a:xfrm>
              <a:off x="5889078" y="3313751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0.4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81D971F-88A8-89CD-0894-00DE37D551A5}"/>
                </a:ext>
              </a:extLst>
            </p:cNvPr>
            <p:cNvSpPr txBox="1"/>
            <p:nvPr/>
          </p:nvSpPr>
          <p:spPr>
            <a:xfrm>
              <a:off x="5889078" y="2934686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0.6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F35FB2-D5C4-7751-8B9F-A9DDF26A0083}"/>
                </a:ext>
              </a:extLst>
            </p:cNvPr>
            <p:cNvSpPr txBox="1"/>
            <p:nvPr/>
          </p:nvSpPr>
          <p:spPr>
            <a:xfrm>
              <a:off x="5889078" y="2555621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0.8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C712CEC-124B-5FD2-7DB4-FCB23EB97025}"/>
                </a:ext>
              </a:extLst>
            </p:cNvPr>
            <p:cNvSpPr txBox="1"/>
            <p:nvPr/>
          </p:nvSpPr>
          <p:spPr>
            <a:xfrm>
              <a:off x="5889078" y="2176556"/>
              <a:ext cx="5562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1.0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1B09135-A17A-3777-5C1E-474A47E8A9A7}"/>
                </a:ext>
              </a:extLst>
            </p:cNvPr>
            <p:cNvSpPr/>
            <p:nvPr/>
          </p:nvSpPr>
          <p:spPr>
            <a:xfrm>
              <a:off x="5835426" y="2743200"/>
              <a:ext cx="140013" cy="981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D681BB1-F520-7C68-A074-800C35642029}"/>
                </a:ext>
              </a:extLst>
            </p:cNvPr>
            <p:cNvSpPr txBox="1"/>
            <p:nvPr/>
          </p:nvSpPr>
          <p:spPr>
            <a:xfrm rot="16200000">
              <a:off x="5257488" y="3080238"/>
              <a:ext cx="11017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Sensitivity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DCEA89E-064B-79DD-B945-983224B441EC}"/>
              </a:ext>
            </a:extLst>
          </p:cNvPr>
          <p:cNvSpPr txBox="1"/>
          <p:nvPr/>
        </p:nvSpPr>
        <p:spPr>
          <a:xfrm>
            <a:off x="3379285" y="4186864"/>
            <a:ext cx="19838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Effects of AEs on treatment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E2835E6-B59C-C7B3-939D-F60A4D18AEBC}"/>
              </a:ext>
            </a:extLst>
          </p:cNvPr>
          <p:cNvSpPr txBox="1"/>
          <p:nvPr/>
        </p:nvSpPr>
        <p:spPr>
          <a:xfrm>
            <a:off x="805385" y="3995976"/>
            <a:ext cx="2110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* Historic 1L cohort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841FC3A-D121-C17D-577A-86E220616A50}"/>
              </a:ext>
            </a:extLst>
          </p:cNvPr>
          <p:cNvCxnSpPr/>
          <p:nvPr/>
        </p:nvCxnSpPr>
        <p:spPr>
          <a:xfrm>
            <a:off x="5429797" y="1919494"/>
            <a:ext cx="0" cy="3700240"/>
          </a:xfrm>
          <a:prstGeom prst="line">
            <a:avLst/>
          </a:prstGeom>
          <a:ln w="28575">
            <a:solidFill>
              <a:schemeClr val="dk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268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6CBC535-0D39-BE44-7287-4C2CDFDC1E01}"/>
              </a:ext>
            </a:extLst>
          </p:cNvPr>
          <p:cNvSpPr>
            <a:spLocks/>
          </p:cNvSpPr>
          <p:nvPr/>
        </p:nvSpPr>
        <p:spPr>
          <a:xfrm>
            <a:off x="7466985" y="1246048"/>
            <a:ext cx="4575664" cy="3931650"/>
          </a:xfrm>
          <a:prstGeom prst="roundRect">
            <a:avLst>
              <a:gd name="adj" fmla="val 7042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32F5EFA-B62B-A6F1-B972-F87BAFA08A95}"/>
              </a:ext>
            </a:extLst>
          </p:cNvPr>
          <p:cNvSpPr>
            <a:spLocks/>
          </p:cNvSpPr>
          <p:nvPr/>
        </p:nvSpPr>
        <p:spPr>
          <a:xfrm>
            <a:off x="3089727" y="1212461"/>
            <a:ext cx="4220601" cy="3952401"/>
          </a:xfrm>
          <a:prstGeom prst="roundRect">
            <a:avLst>
              <a:gd name="adj" fmla="val 7042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FA8D1D-21CA-EBC5-1039-09F989C87DC9}"/>
              </a:ext>
            </a:extLst>
          </p:cNvPr>
          <p:cNvSpPr>
            <a:spLocks/>
          </p:cNvSpPr>
          <p:nvPr/>
        </p:nvSpPr>
        <p:spPr>
          <a:xfrm>
            <a:off x="116111" y="1233213"/>
            <a:ext cx="2816959" cy="3931650"/>
          </a:xfrm>
          <a:prstGeom prst="roundRect">
            <a:avLst>
              <a:gd name="adj" fmla="val 7042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0182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DC8785-098F-CA73-0DCA-AE85A072E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13" y="327991"/>
            <a:ext cx="10605236" cy="514007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+mn-lt"/>
              </a:rPr>
              <a:t>The 3 models differ in the proteomic signatures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8880B-3D8B-C89E-7F09-8387C9B2E6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|    </a:t>
            </a:r>
            <a:fld id="{298D9031-2DC4-6A42-8DBA-0D4123D26D12}" type="slidenum">
              <a:rPr lang="en-US" smtClean="0">
                <a:latin typeface="+mn-lt"/>
              </a:rPr>
              <a:pPr/>
              <a:t>9</a:t>
            </a:fld>
            <a:endParaRPr lang="en-US" dirty="0">
              <a:latin typeface="+mn-lt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B555CD5-E866-877F-1A7F-06D3DC34EAA2}"/>
              </a:ext>
            </a:extLst>
          </p:cNvPr>
          <p:cNvGrpSpPr/>
          <p:nvPr/>
        </p:nvGrpSpPr>
        <p:grpSpPr>
          <a:xfrm>
            <a:off x="166363" y="1892294"/>
            <a:ext cx="3667709" cy="2858586"/>
            <a:chOff x="166363" y="2044694"/>
            <a:chExt cx="3667709" cy="28585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B077F2-8F55-6947-BB85-B9AC57B2F338}"/>
                </a:ext>
              </a:extLst>
            </p:cNvPr>
            <p:cNvSpPr txBox="1"/>
            <p:nvPr/>
          </p:nvSpPr>
          <p:spPr>
            <a:xfrm>
              <a:off x="166363" y="2044694"/>
              <a:ext cx="17868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E2841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Severe irAEs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469EA7-2E87-29E2-CB02-7C9656A52969}"/>
                </a:ext>
              </a:extLst>
            </p:cNvPr>
            <p:cNvSpPr txBox="1"/>
            <p:nvPr/>
          </p:nvSpPr>
          <p:spPr>
            <a:xfrm>
              <a:off x="1020380" y="4564726"/>
              <a:ext cx="19126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A02B93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Chemo-AEs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199BE7-B40C-1502-1D25-2640C933AE9D}"/>
                </a:ext>
              </a:extLst>
            </p:cNvPr>
            <p:cNvSpPr txBox="1"/>
            <p:nvPr/>
          </p:nvSpPr>
          <p:spPr>
            <a:xfrm>
              <a:off x="1619378" y="2279356"/>
              <a:ext cx="22146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Rash-irAEs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FFEC23-D3B7-4FF9-2C39-B5C689344B1A}"/>
                </a:ext>
              </a:extLst>
            </p:cNvPr>
            <p:cNvGrpSpPr/>
            <p:nvPr/>
          </p:nvGrpSpPr>
          <p:grpSpPr>
            <a:xfrm>
              <a:off x="231274" y="2346743"/>
              <a:ext cx="2281160" cy="2243646"/>
              <a:chOff x="1308348" y="2635919"/>
              <a:chExt cx="2974406" cy="292549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575A513-CA13-7D06-7168-F05F3CC91620}"/>
                  </a:ext>
                </a:extLst>
              </p:cNvPr>
              <p:cNvGrpSpPr/>
              <p:nvPr/>
            </p:nvGrpSpPr>
            <p:grpSpPr>
              <a:xfrm>
                <a:off x="1308348" y="2635919"/>
                <a:ext cx="2974406" cy="2925492"/>
                <a:chOff x="989919" y="2369569"/>
                <a:chExt cx="3497934" cy="3440411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A5BACE3-9E87-2987-F262-F60FD8911549}"/>
                    </a:ext>
                  </a:extLst>
                </p:cNvPr>
                <p:cNvSpPr/>
                <p:nvPr/>
              </p:nvSpPr>
              <p:spPr>
                <a:xfrm>
                  <a:off x="989919" y="2369569"/>
                  <a:ext cx="2420032" cy="2440556"/>
                </a:xfrm>
                <a:prstGeom prst="ellipse">
                  <a:avLst/>
                </a:prstGeom>
                <a:solidFill>
                  <a:schemeClr val="tx2">
                    <a:alpha val="30196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D68313C-B355-DC0C-0C91-81C754E5EBB8}"/>
                    </a:ext>
                  </a:extLst>
                </p:cNvPr>
                <p:cNvSpPr/>
                <p:nvPr/>
              </p:nvSpPr>
              <p:spPr>
                <a:xfrm>
                  <a:off x="2801768" y="2748809"/>
                  <a:ext cx="1686085" cy="1680689"/>
                </a:xfrm>
                <a:prstGeom prst="ellipse">
                  <a:avLst/>
                </a:prstGeom>
                <a:solidFill>
                  <a:srgbClr val="00B0F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E47D6324-5E75-BB97-F583-F704227ACEE9}"/>
                    </a:ext>
                  </a:extLst>
                </p:cNvPr>
                <p:cNvSpPr/>
                <p:nvPr/>
              </p:nvSpPr>
              <p:spPr>
                <a:xfrm>
                  <a:off x="2305634" y="4063449"/>
                  <a:ext cx="1727411" cy="1746531"/>
                </a:xfrm>
                <a:prstGeom prst="ellipse">
                  <a:avLst/>
                </a:prstGeom>
                <a:solidFill>
                  <a:srgbClr val="7030A0">
                    <a:alpha val="3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67F3F0-05EB-095C-087B-5BA9CE6D40C4}"/>
                  </a:ext>
                </a:extLst>
              </p:cNvPr>
              <p:cNvSpPr txBox="1"/>
              <p:nvPr/>
            </p:nvSpPr>
            <p:spPr>
              <a:xfrm>
                <a:off x="3553592" y="3525550"/>
                <a:ext cx="701380" cy="40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71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A90712-CBC1-8E68-462C-E3FB3944B0B0}"/>
                  </a:ext>
                </a:extLst>
              </p:cNvPr>
              <p:cNvSpPr txBox="1"/>
              <p:nvPr/>
            </p:nvSpPr>
            <p:spPr>
              <a:xfrm>
                <a:off x="2869318" y="3482608"/>
                <a:ext cx="701380" cy="40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27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4B5EF9-87F9-961C-F78A-025828C9EF6A}"/>
                  </a:ext>
                </a:extLst>
              </p:cNvPr>
              <p:cNvSpPr txBox="1"/>
              <p:nvPr/>
            </p:nvSpPr>
            <p:spPr>
              <a:xfrm>
                <a:off x="3024718" y="4014132"/>
                <a:ext cx="701380" cy="40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BEABF2-983F-9CD0-C408-324DC58E4C90}"/>
                  </a:ext>
                </a:extLst>
              </p:cNvPr>
              <p:cNvSpPr txBox="1"/>
              <p:nvPr/>
            </p:nvSpPr>
            <p:spPr>
              <a:xfrm>
                <a:off x="2518629" y="4254966"/>
                <a:ext cx="701380" cy="40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15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D89F0C-7676-7D83-97E7-E011EB223EF7}"/>
                  </a:ext>
                </a:extLst>
              </p:cNvPr>
              <p:cNvSpPr txBox="1"/>
              <p:nvPr/>
            </p:nvSpPr>
            <p:spPr>
              <a:xfrm>
                <a:off x="3291198" y="4101077"/>
                <a:ext cx="701380" cy="40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7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45F78B-6D97-7DBE-B564-243613773A7B}"/>
                  </a:ext>
                </a:extLst>
              </p:cNvPr>
              <p:cNvSpPr txBox="1"/>
              <p:nvPr/>
            </p:nvSpPr>
            <p:spPr>
              <a:xfrm>
                <a:off x="1834355" y="3418951"/>
                <a:ext cx="701380" cy="40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178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2385A0-A789-3AD1-861F-FAC57BAF7F8E}"/>
                  </a:ext>
                </a:extLst>
              </p:cNvPr>
              <p:cNvSpPr txBox="1"/>
              <p:nvPr/>
            </p:nvSpPr>
            <p:spPr>
              <a:xfrm>
                <a:off x="3024718" y="4774320"/>
                <a:ext cx="701380" cy="40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Arial" panose="020B0604020202020204" pitchFamily="34" charset="0"/>
                  </a:rPr>
                  <a:t>90</a:t>
                </a: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F5AE751-A026-1D76-96DC-3BD88CA52802}"/>
              </a:ext>
            </a:extLst>
          </p:cNvPr>
          <p:cNvSpPr txBox="1"/>
          <p:nvPr/>
        </p:nvSpPr>
        <p:spPr>
          <a:xfrm>
            <a:off x="3235844" y="4458436"/>
            <a:ext cx="3778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Enrichment analysis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    (Fisher’s Exact test, FDR&lt;0.1)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BABFB5-17EF-732B-BC9E-D287ADD3EA92}"/>
              </a:ext>
            </a:extLst>
          </p:cNvPr>
          <p:cNvGrpSpPr/>
          <p:nvPr/>
        </p:nvGrpSpPr>
        <p:grpSpPr>
          <a:xfrm>
            <a:off x="3166758" y="2136195"/>
            <a:ext cx="4060026" cy="1456946"/>
            <a:chOff x="443586" y="2275787"/>
            <a:chExt cx="3372820" cy="2062163"/>
          </a:xfrm>
        </p:grpSpPr>
        <p:graphicFrame>
          <p:nvGraphicFramePr>
            <p:cNvPr id="28" name="Chart 27">
              <a:extLst>
                <a:ext uri="{FF2B5EF4-FFF2-40B4-BE49-F238E27FC236}">
                  <a16:creationId xmlns:a16="http://schemas.microsoft.com/office/drawing/2014/main" id="{CC7B56C6-207D-5E5D-58E9-4EE626315A4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43586" y="2275787"/>
            <a:ext cx="3372820" cy="206216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86F6FD7-80EE-3E7E-4D47-1088B8511C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6335" y="2474366"/>
              <a:ext cx="0" cy="984658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2215A69-3B1A-E050-6645-A9495F4F05B9}"/>
              </a:ext>
            </a:extLst>
          </p:cNvPr>
          <p:cNvSpPr txBox="1"/>
          <p:nvPr/>
        </p:nvSpPr>
        <p:spPr>
          <a:xfrm>
            <a:off x="3352242" y="3809503"/>
            <a:ext cx="1786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E2841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Severe irAEs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BE963D-C9D1-7589-B5C1-35C594BF7C5F}"/>
              </a:ext>
            </a:extLst>
          </p:cNvPr>
          <p:cNvSpPr txBox="1"/>
          <p:nvPr/>
        </p:nvSpPr>
        <p:spPr>
          <a:xfrm>
            <a:off x="3352242" y="3448457"/>
            <a:ext cx="1912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A02B93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Chemo-AEs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8EC0D0-F49C-2A8D-2450-FC13B9AD61A0}"/>
              </a:ext>
            </a:extLst>
          </p:cNvPr>
          <p:cNvSpPr txBox="1"/>
          <p:nvPr/>
        </p:nvSpPr>
        <p:spPr>
          <a:xfrm>
            <a:off x="3352242" y="3628980"/>
            <a:ext cx="2214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Rash-irAEs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D08052-F86B-4E32-64FA-60E5C64C9B47}"/>
              </a:ext>
            </a:extLst>
          </p:cNvPr>
          <p:cNvSpPr txBox="1"/>
          <p:nvPr/>
        </p:nvSpPr>
        <p:spPr>
          <a:xfrm>
            <a:off x="3352242" y="5294494"/>
            <a:ext cx="3666386" cy="95410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Distinct underlying biology in each type of toxicity model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Models include correction for multiple hypothesis testing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F9FDCA-156D-D5D4-5958-E6C916C0E88B}"/>
              </a:ext>
            </a:extLst>
          </p:cNvPr>
          <p:cNvSpPr txBox="1"/>
          <p:nvPr/>
        </p:nvSpPr>
        <p:spPr>
          <a:xfrm>
            <a:off x="156924" y="5294494"/>
            <a:ext cx="2751017" cy="95410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Unique proteins in each model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Large overlap between severe and rash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irAEs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, fewer with chemo AEs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9C85E3-BCE9-6B7B-41F4-FC86B48D1AB1}"/>
              </a:ext>
            </a:extLst>
          </p:cNvPr>
          <p:cNvSpPr txBox="1"/>
          <p:nvPr/>
        </p:nvSpPr>
        <p:spPr>
          <a:xfrm>
            <a:off x="7476859" y="5300393"/>
            <a:ext cx="4558217" cy="95410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Larger number of neutrophil-related proteins in patients with severe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irAEs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and rash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irAEs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ChemoAE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predictor involves fewer immune-related proteins compared to irAEs (severe / rash) predictors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ABBA3F-C633-2179-961A-B1A7A028F292}"/>
              </a:ext>
            </a:extLst>
          </p:cNvPr>
          <p:cNvSpPr txBox="1"/>
          <p:nvPr/>
        </p:nvSpPr>
        <p:spPr>
          <a:xfrm rot="16200000">
            <a:off x="9482641" y="3005409"/>
            <a:ext cx="3362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Number of toxicity-associated proteins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0D44435-DCB0-D99F-08A2-D2B1309BB9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22060" y="1599625"/>
            <a:ext cx="3057078" cy="357807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89E628F-9A95-1133-607F-EA21587C5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62" y="1885472"/>
            <a:ext cx="536217" cy="28217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0F3EDC-1224-7A83-8135-4D44E2BF1046}"/>
              </a:ext>
            </a:extLst>
          </p:cNvPr>
          <p:cNvSpPr txBox="1"/>
          <p:nvPr/>
        </p:nvSpPr>
        <p:spPr>
          <a:xfrm>
            <a:off x="565143" y="1247338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proteins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0EFE5-46C0-1060-F4EB-487BC454BE51}"/>
              </a:ext>
            </a:extLst>
          </p:cNvPr>
          <p:cNvSpPr txBox="1"/>
          <p:nvPr/>
        </p:nvSpPr>
        <p:spPr>
          <a:xfrm>
            <a:off x="3089727" y="1247337"/>
            <a:ext cx="4137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Main biological signal in each model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3D18CF-4108-BD68-E003-1C0ADCCAABB7}"/>
              </a:ext>
            </a:extLst>
          </p:cNvPr>
          <p:cNvSpPr txBox="1"/>
          <p:nvPr/>
        </p:nvSpPr>
        <p:spPr>
          <a:xfrm>
            <a:off x="8352303" y="1248309"/>
            <a:ext cx="366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Immune cell-related TAPs</a:t>
            </a:r>
          </a:p>
        </p:txBody>
      </p:sp>
    </p:spTree>
    <p:extLst>
      <p:ext uri="{BB962C8B-B14F-4D97-AF65-F5344CB8AC3E}">
        <p14:creationId xmlns:p14="http://schemas.microsoft.com/office/powerpoint/2010/main" val="108102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1" grpId="0"/>
      <p:bldP spid="32" grpId="0"/>
      <p:bldP spid="34" grpId="0" animBg="1"/>
      <p:bldP spid="37" grpId="0" animBg="1"/>
      <p:bldP spid="38" grpId="0"/>
    </p:bldLst>
  </p:timing>
</p:sld>
</file>

<file path=ppt/theme/theme1.xml><?xml version="1.0" encoding="utf-8"?>
<a:theme xmlns:a="http://schemas.openxmlformats.org/drawingml/2006/main" name="Custom Design">
  <a:themeElements>
    <a:clrScheme name="OncoHost">
      <a:dk1>
        <a:srgbClr val="101820"/>
      </a:dk1>
      <a:lt1>
        <a:srgbClr val="FFFFFF"/>
      </a:lt1>
      <a:dk2>
        <a:srgbClr val="194479"/>
      </a:dk2>
      <a:lt2>
        <a:srgbClr val="4D4D4D"/>
      </a:lt2>
      <a:accent1>
        <a:srgbClr val="E85936"/>
      </a:accent1>
      <a:accent2>
        <a:srgbClr val="3053FC"/>
      </a:accent2>
      <a:accent3>
        <a:srgbClr val="57CEEA"/>
      </a:accent3>
      <a:accent4>
        <a:srgbClr val="F5F7FF"/>
      </a:accent4>
      <a:accent5>
        <a:srgbClr val="EBF7FF"/>
      </a:accent5>
      <a:accent6>
        <a:srgbClr val="DBDDEF"/>
      </a:accent6>
      <a:hlink>
        <a:srgbClr val="A1A5C0"/>
      </a:hlink>
      <a:folHlink>
        <a:srgbClr val="3053FC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coHost PPT Template_0424" id="{4FA039F3-109E-4529-8E13-F051C0E2C42C}" vid="{86525DE8-30E1-41DE-A91E-EA05E9618F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540843a-a232-4063-912c-367249275f67">HXV3MQXXKA6E-418275069-1648269</_dlc_DocId>
    <lcf76f155ced4ddcb4097134ff3c332f xmlns="124f404e-53eb-4ae5-a7f6-5c41857bb4db">
      <Terms xmlns="http://schemas.microsoft.com/office/infopath/2007/PartnerControls"/>
    </lcf76f155ced4ddcb4097134ff3c332f>
    <TaxCatchAll xmlns="7540843a-a232-4063-912c-367249275f67" xsi:nil="true"/>
    <_dlc_DocIdUrl xmlns="7540843a-a232-4063-912c-367249275f67">
      <Url>https://oncohost.sharepoint.com/sites/Shares/_layouts/15/DocIdRedir.aspx?ID=HXV3MQXXKA6E-418275069-1648269</Url>
      <Description>HXV3MQXXKA6E-418275069-1648269</Description>
    </_dlc_DocIdUrl>
    <SharedWithUsers xmlns="7540843a-a232-4063-912c-367249275f67">
      <UserInfo>
        <DisplayName>Gil Loewenthal</DisplayName>
        <AccountId>1695</AccountId>
        <AccountType/>
      </UserInfo>
      <UserInfo>
        <DisplayName>Or Itzhaki</DisplayName>
        <AccountId>1201</AccountId>
        <AccountType/>
      </UserInfo>
      <UserInfo>
        <DisplayName>Ben Yellin</DisplayName>
        <AccountId>455</AccountId>
        <AccountType/>
      </UserInfo>
    </SharedWithUsers>
    <Whocreateit xmlns="124f404e-53eb-4ae5-a7f6-5c41857bb4db">
      <UserInfo>
        <DisplayName/>
        <AccountId xsi:nil="true"/>
        <AccountType/>
      </UserInfo>
    </Whocreateit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808532246A4F408FA18B65285B99FE" ma:contentTypeVersion="20" ma:contentTypeDescription="Create a new document." ma:contentTypeScope="" ma:versionID="8648aa17b55a30e19dc1f42701f818a3">
  <xsd:schema xmlns:xsd="http://www.w3.org/2001/XMLSchema" xmlns:xs="http://www.w3.org/2001/XMLSchema" xmlns:p="http://schemas.microsoft.com/office/2006/metadata/properties" xmlns:ns2="7540843a-a232-4063-912c-367249275f67" xmlns:ns3="124f404e-53eb-4ae5-a7f6-5c41857bb4db" targetNamespace="http://schemas.microsoft.com/office/2006/metadata/properties" ma:root="true" ma:fieldsID="6a0b03332e7b896a7233058d9708b97e" ns2:_="" ns3:_="">
    <xsd:import namespace="7540843a-a232-4063-912c-367249275f67"/>
    <xsd:import namespace="124f404e-53eb-4ae5-a7f6-5c41857bb4d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  <xsd:element ref="ns3:Whocreateit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40843a-a232-4063-912c-367249275f6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9902327b-b7cb-4fd6-9d1e-3fbe9fcc4cb3}" ma:internalName="TaxCatchAll" ma:showField="CatchAllData" ma:web="7540843a-a232-4063-912c-367249275f6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4f404e-53eb-4ae5-a7f6-5c41857bb4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7b563e6b-6a18-468f-8284-fab691eee8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Whocreateit" ma:index="29" nillable="true" ma:displayName="Who create it" ma:format="Dropdown" ma:list="UserInfo" ma:SharePointGroup="0" ma:internalName="Whocreatei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BillingMetadata" ma:index="3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35BA24-0AEC-41FF-AEE5-ED21E3F792C7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124f404e-53eb-4ae5-a7f6-5c41857bb4db"/>
    <ds:schemaRef ds:uri="7540843a-a232-4063-912c-367249275f67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ECE8D95-E2BC-4CFC-8786-6DFAA740E0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40843a-a232-4063-912c-367249275f67"/>
    <ds:schemaRef ds:uri="124f404e-53eb-4ae5-a7f6-5c41857bb4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5CE4A20-9131-4531-B6DE-D081FF44442A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5882E569-551F-4BA1-A780-08A8FD1ED1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</TotalTime>
  <Words>751</Words>
  <Application>Microsoft Office PowerPoint</Application>
  <PresentationFormat>Widescreen</PresentationFormat>
  <Paragraphs>303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Custom Design</vt:lpstr>
      <vt:lpstr>Prediction of AEs</vt:lpstr>
      <vt:lpstr>Severe immune-related adverse events (irAE) Prediction</vt:lpstr>
      <vt:lpstr>Performance evaluation of the irAE predictor</vt:lpstr>
      <vt:lpstr>Key biological signals from each model</vt:lpstr>
      <vt:lpstr>Key biological signals from each model</vt:lpstr>
      <vt:lpstr>Correlation Between PROphet (Clinical Benefit) and PROphet-irAE Predictions</vt:lpstr>
      <vt:lpstr>Specific-irAE Prediction (Test Case: Rash)</vt:lpstr>
      <vt:lpstr>Chemo-Associated AE Prediction</vt:lpstr>
      <vt:lpstr>The 3 models differ in the proteomic signatures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Ran Kremer</dc:creator>
  <cp:lastModifiedBy>Michal Harel</cp:lastModifiedBy>
  <cp:revision>24</cp:revision>
  <dcterms:created xsi:type="dcterms:W3CDTF">2024-04-10T10:53:20Z</dcterms:created>
  <dcterms:modified xsi:type="dcterms:W3CDTF">2025-05-26T08:07:30Z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0x01010027808532246A4F408FA18B65285B99FE</vt:lpwstr>
  </property>
  <property fmtid="{D5CDD505-2E9C-101B-9397-08002B2CF9AE}" pid="4" name="_dlc_DocIdItemGuid">
    <vt:lpwstr>67e8c13e-ac05-4ba6-bcec-17d6232b8c3b</vt:lpwstr>
  </property>
</Properties>
</file>